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451" r:id="rId5"/>
    <p:sldId id="452" r:id="rId6"/>
    <p:sldId id="466" r:id="rId7"/>
    <p:sldId id="462" r:id="rId8"/>
    <p:sldId id="463" r:id="rId9"/>
    <p:sldId id="468" r:id="rId10"/>
    <p:sldId id="469" r:id="rId11"/>
    <p:sldId id="470" r:id="rId12"/>
    <p:sldId id="471" r:id="rId13"/>
    <p:sldId id="465" r:id="rId14"/>
    <p:sldId id="45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Benz" initials="PB" lastIdx="1" clrIdx="0">
    <p:extLst>
      <p:ext uri="{19B8F6BF-5375-455C-9EA6-DF929625EA0E}">
        <p15:presenceInfo xmlns:p15="http://schemas.microsoft.com/office/powerpoint/2012/main" userId="S::Peter.Benz@networkhomes.org.uk::628406a6-20a1-4341-9f84-d0a88e5f6f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C62091-044E-284D-19B2-C973B0B38636}" v="465" dt="2021-05-18T08:06:18.645"/>
    <p1510:client id="{73663E78-F24E-00E4-B9FC-5B646EE25DBA}" v="25" dt="2021-05-20T08:07:56.3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38" autoAdjust="0"/>
    <p:restoredTop sz="71614" autoAdjust="0"/>
  </p:normalViewPr>
  <p:slideViewPr>
    <p:cSldViewPr snapToGrid="0">
      <p:cViewPr varScale="1">
        <p:scale>
          <a:sx n="48" d="100"/>
          <a:sy n="48" d="100"/>
        </p:scale>
        <p:origin x="1228"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Moriarty" userId="S::maria.moriarty@networkhomes.org.uk::b99ac0fe-288b-477a-ad24-a735278e4826" providerId="AD" clId="Web-{6BC62091-044E-284D-19B2-C973B0B38636}"/>
    <pc:docChg chg="modSld">
      <pc:chgData name="Maria Moriarty" userId="S::maria.moriarty@networkhomes.org.uk::b99ac0fe-288b-477a-ad24-a735278e4826" providerId="AD" clId="Web-{6BC62091-044E-284D-19B2-C973B0B38636}" dt="2021-05-18T08:15:49.989" v="964"/>
      <pc:docMkLst>
        <pc:docMk/>
      </pc:docMkLst>
      <pc:sldChg chg="modSp modNotes">
        <pc:chgData name="Maria Moriarty" userId="S::maria.moriarty@networkhomes.org.uk::b99ac0fe-288b-477a-ad24-a735278e4826" providerId="AD" clId="Web-{6BC62091-044E-284D-19B2-C973B0B38636}" dt="2021-05-18T08:15:49.989" v="964"/>
        <pc:sldMkLst>
          <pc:docMk/>
          <pc:sldMk cId="4129426524" sldId="462"/>
        </pc:sldMkLst>
        <pc:spChg chg="mod">
          <ac:chgData name="Maria Moriarty" userId="S::maria.moriarty@networkhomes.org.uk::b99ac0fe-288b-477a-ad24-a735278e4826" providerId="AD" clId="Web-{6BC62091-044E-284D-19B2-C973B0B38636}" dt="2021-05-18T08:05:58.457" v="802" actId="20577"/>
          <ac:spMkLst>
            <pc:docMk/>
            <pc:sldMk cId="4129426524" sldId="462"/>
            <ac:spMk id="2" creationId="{6ED07275-B8B5-4F26-B2E3-06BCB46FBF55}"/>
          </ac:spMkLst>
        </pc:spChg>
        <pc:spChg chg="mod">
          <ac:chgData name="Maria Moriarty" userId="S::maria.moriarty@networkhomes.org.uk::b99ac0fe-288b-477a-ad24-a735278e4826" providerId="AD" clId="Web-{6BC62091-044E-284D-19B2-C973B0B38636}" dt="2021-05-18T08:06:18.645" v="816" actId="20577"/>
          <ac:spMkLst>
            <pc:docMk/>
            <pc:sldMk cId="4129426524" sldId="462"/>
            <ac:spMk id="3" creationId="{8B980458-ED57-499E-8735-88BD6CD8EF36}"/>
          </ac:spMkLst>
        </pc:spChg>
      </pc:sldChg>
      <pc:sldChg chg="modSp modNotes">
        <pc:chgData name="Maria Moriarty" userId="S::maria.moriarty@networkhomes.org.uk::b99ac0fe-288b-477a-ad24-a735278e4826" providerId="AD" clId="Web-{6BC62091-044E-284D-19B2-C973B0B38636}" dt="2021-05-17T09:07:22.583" v="127"/>
        <pc:sldMkLst>
          <pc:docMk/>
          <pc:sldMk cId="3229361636" sldId="463"/>
        </pc:sldMkLst>
        <pc:spChg chg="mod">
          <ac:chgData name="Maria Moriarty" userId="S::maria.moriarty@networkhomes.org.uk::b99ac0fe-288b-477a-ad24-a735278e4826" providerId="AD" clId="Web-{6BC62091-044E-284D-19B2-C973B0B38636}" dt="2021-05-17T09:04:28.093" v="104" actId="20577"/>
          <ac:spMkLst>
            <pc:docMk/>
            <pc:sldMk cId="3229361636" sldId="463"/>
            <ac:spMk id="3" creationId="{EEBDB417-B37D-454D-9CA7-54352A98F5D4}"/>
          </ac:spMkLst>
        </pc:spChg>
      </pc:sldChg>
      <pc:sldChg chg="modSp modNotes">
        <pc:chgData name="Maria Moriarty" userId="S::maria.moriarty@networkhomes.org.uk::b99ac0fe-288b-477a-ad24-a735278e4826" providerId="AD" clId="Web-{6BC62091-044E-284D-19B2-C973B0B38636}" dt="2021-05-17T09:24:02.400" v="801" actId="1076"/>
        <pc:sldMkLst>
          <pc:docMk/>
          <pc:sldMk cId="1866473824" sldId="465"/>
        </pc:sldMkLst>
        <pc:spChg chg="mod">
          <ac:chgData name="Maria Moriarty" userId="S::maria.moriarty@networkhomes.org.uk::b99ac0fe-288b-477a-ad24-a735278e4826" providerId="AD" clId="Web-{6BC62091-044E-284D-19B2-C973B0B38636}" dt="2021-05-17T09:24:02.400" v="801" actId="1076"/>
          <ac:spMkLst>
            <pc:docMk/>
            <pc:sldMk cId="1866473824" sldId="465"/>
            <ac:spMk id="3" creationId="{85CA51E2-4463-41ED-BF64-8DA1FA956466}"/>
          </ac:spMkLst>
        </pc:spChg>
      </pc:sldChg>
      <pc:sldChg chg="modSp modNotes">
        <pc:chgData name="Maria Moriarty" userId="S::maria.moriarty@networkhomes.org.uk::b99ac0fe-288b-477a-ad24-a735278e4826" providerId="AD" clId="Web-{6BC62091-044E-284D-19B2-C973B0B38636}" dt="2021-05-17T09:10:33.585" v="280"/>
        <pc:sldMkLst>
          <pc:docMk/>
          <pc:sldMk cId="2234787531" sldId="468"/>
        </pc:sldMkLst>
        <pc:spChg chg="mod">
          <ac:chgData name="Maria Moriarty" userId="S::maria.moriarty@networkhomes.org.uk::b99ac0fe-288b-477a-ad24-a735278e4826" providerId="AD" clId="Web-{6BC62091-044E-284D-19B2-C973B0B38636}" dt="2021-05-17T09:08:06.323" v="166" actId="20577"/>
          <ac:spMkLst>
            <pc:docMk/>
            <pc:sldMk cId="2234787531" sldId="468"/>
            <ac:spMk id="3" creationId="{C51E2D3A-00AE-43CF-A8A2-31BA5E3D7590}"/>
          </ac:spMkLst>
        </pc:spChg>
      </pc:sldChg>
      <pc:sldChg chg="modSp modNotes">
        <pc:chgData name="Maria Moriarty" userId="S::maria.moriarty@networkhomes.org.uk::b99ac0fe-288b-477a-ad24-a735278e4826" providerId="AD" clId="Web-{6BC62091-044E-284D-19B2-C973B0B38636}" dt="2021-05-17T09:11:42.915" v="308"/>
        <pc:sldMkLst>
          <pc:docMk/>
          <pc:sldMk cId="1488183143" sldId="469"/>
        </pc:sldMkLst>
        <pc:spChg chg="mod">
          <ac:chgData name="Maria Moriarty" userId="S::maria.moriarty@networkhomes.org.uk::b99ac0fe-288b-477a-ad24-a735278e4826" providerId="AD" clId="Web-{6BC62091-044E-284D-19B2-C973B0B38636}" dt="2021-05-17T09:10:44.163" v="281" actId="1076"/>
          <ac:spMkLst>
            <pc:docMk/>
            <pc:sldMk cId="1488183143" sldId="469"/>
            <ac:spMk id="3" creationId="{EF440B77-3F28-456B-B1B5-90180401EA32}"/>
          </ac:spMkLst>
        </pc:spChg>
      </pc:sldChg>
      <pc:sldChg chg="modSp">
        <pc:chgData name="Maria Moriarty" userId="S::maria.moriarty@networkhomes.org.uk::b99ac0fe-288b-477a-ad24-a735278e4826" providerId="AD" clId="Web-{6BC62091-044E-284D-19B2-C973B0B38636}" dt="2021-05-17T09:13:41.902" v="359" actId="20577"/>
        <pc:sldMkLst>
          <pc:docMk/>
          <pc:sldMk cId="744964674" sldId="470"/>
        </pc:sldMkLst>
        <pc:spChg chg="mod">
          <ac:chgData name="Maria Moriarty" userId="S::maria.moriarty@networkhomes.org.uk::b99ac0fe-288b-477a-ad24-a735278e4826" providerId="AD" clId="Web-{6BC62091-044E-284D-19B2-C973B0B38636}" dt="2021-05-17T09:13:41.902" v="359" actId="20577"/>
          <ac:spMkLst>
            <pc:docMk/>
            <pc:sldMk cId="744964674" sldId="470"/>
            <ac:spMk id="3" creationId="{0F10864C-E876-49E8-BC90-CAD8A378855A}"/>
          </ac:spMkLst>
        </pc:spChg>
      </pc:sldChg>
      <pc:sldChg chg="modSp modNotes">
        <pc:chgData name="Maria Moriarty" userId="S::maria.moriarty@networkhomes.org.uk::b99ac0fe-288b-477a-ad24-a735278e4826" providerId="AD" clId="Web-{6BC62091-044E-284D-19B2-C973B0B38636}" dt="2021-05-17T09:17:42.891" v="560"/>
        <pc:sldMkLst>
          <pc:docMk/>
          <pc:sldMk cId="3744185782" sldId="471"/>
        </pc:sldMkLst>
        <pc:spChg chg="mod">
          <ac:chgData name="Maria Moriarty" userId="S::maria.moriarty@networkhomes.org.uk::b99ac0fe-288b-477a-ad24-a735278e4826" providerId="AD" clId="Web-{6BC62091-044E-284D-19B2-C973B0B38636}" dt="2021-05-17T09:16:27.405" v="489" actId="20577"/>
          <ac:spMkLst>
            <pc:docMk/>
            <pc:sldMk cId="3744185782" sldId="471"/>
            <ac:spMk id="3" creationId="{2C8F7FED-6796-421A-942A-B485EC84002B}"/>
          </ac:spMkLst>
        </pc:spChg>
      </pc:sldChg>
    </pc:docChg>
  </pc:docChgLst>
  <pc:docChgLst>
    <pc:chgData name="Maria Moriarty" userId="b99ac0fe-288b-477a-ad24-a735278e4826" providerId="ADAL" clId="{7E0618F2-A248-4286-94D4-B823700892B4}"/>
    <pc:docChg chg="modSld">
      <pc:chgData name="Maria Moriarty" userId="b99ac0fe-288b-477a-ad24-a735278e4826" providerId="ADAL" clId="{7E0618F2-A248-4286-94D4-B823700892B4}" dt="2021-05-18T08:16:13.193" v="0" actId="114"/>
      <pc:docMkLst>
        <pc:docMk/>
      </pc:docMkLst>
      <pc:sldChg chg="modNotesTx">
        <pc:chgData name="Maria Moriarty" userId="b99ac0fe-288b-477a-ad24-a735278e4826" providerId="ADAL" clId="{7E0618F2-A248-4286-94D4-B823700892B4}" dt="2021-05-18T08:16:13.193" v="0" actId="114"/>
        <pc:sldMkLst>
          <pc:docMk/>
          <pc:sldMk cId="4129426524" sldId="462"/>
        </pc:sldMkLst>
      </pc:sldChg>
    </pc:docChg>
  </pc:docChgLst>
  <pc:docChgLst>
    <pc:chgData name="Maria Moriarty" userId="S::maria.moriarty@networkhomes.org.uk::b99ac0fe-288b-477a-ad24-a735278e4826" providerId="AD" clId="Web-{44591DAA-F1C7-8386-09E2-F7D34227B071}"/>
    <pc:docChg chg="modSld">
      <pc:chgData name="Maria Moriarty" userId="S::maria.moriarty@networkhomes.org.uk::b99ac0fe-288b-477a-ad24-a735278e4826" providerId="AD" clId="Web-{44591DAA-F1C7-8386-09E2-F7D34227B071}" dt="2021-05-20T14:53:49.613" v="0"/>
      <pc:docMkLst>
        <pc:docMk/>
      </pc:docMkLst>
      <pc:sldChg chg="modNotes">
        <pc:chgData name="Maria Moriarty" userId="S::maria.moriarty@networkhomes.org.uk::b99ac0fe-288b-477a-ad24-a735278e4826" providerId="AD" clId="Web-{44591DAA-F1C7-8386-09E2-F7D34227B071}" dt="2021-05-20T14:53:49.613" v="0"/>
        <pc:sldMkLst>
          <pc:docMk/>
          <pc:sldMk cId="4129426524" sldId="462"/>
        </pc:sldMkLst>
      </pc:sldChg>
    </pc:docChg>
  </pc:docChgLst>
  <pc:docChgLst>
    <pc:chgData name="Maria Moriarty" userId="S::maria.moriarty@networkhomes.org.uk::b99ac0fe-288b-477a-ad24-a735278e4826" providerId="AD" clId="Web-{214A50DD-2C0B-4D64-FE08-1DAB263BFF2F}"/>
    <pc:docChg chg="modSld">
      <pc:chgData name="Maria Moriarty" userId="S::maria.moriarty@networkhomes.org.uk::b99ac0fe-288b-477a-ad24-a735278e4826" providerId="AD" clId="Web-{214A50DD-2C0B-4D64-FE08-1DAB263BFF2F}" dt="2021-05-13T15:46:43.261" v="59" actId="20577"/>
      <pc:docMkLst>
        <pc:docMk/>
      </pc:docMkLst>
      <pc:sldChg chg="modSp modNotes">
        <pc:chgData name="Maria Moriarty" userId="S::maria.moriarty@networkhomes.org.uk::b99ac0fe-288b-477a-ad24-a735278e4826" providerId="AD" clId="Web-{214A50DD-2C0B-4D64-FE08-1DAB263BFF2F}" dt="2021-05-13T15:42:21.051" v="37" actId="20577"/>
        <pc:sldMkLst>
          <pc:docMk/>
          <pc:sldMk cId="2234787531" sldId="468"/>
        </pc:sldMkLst>
        <pc:spChg chg="mod">
          <ac:chgData name="Maria Moriarty" userId="S::maria.moriarty@networkhomes.org.uk::b99ac0fe-288b-477a-ad24-a735278e4826" providerId="AD" clId="Web-{214A50DD-2C0B-4D64-FE08-1DAB263BFF2F}" dt="2021-05-13T15:42:21.051" v="37" actId="20577"/>
          <ac:spMkLst>
            <pc:docMk/>
            <pc:sldMk cId="2234787531" sldId="468"/>
            <ac:spMk id="3" creationId="{C51E2D3A-00AE-43CF-A8A2-31BA5E3D7590}"/>
          </ac:spMkLst>
        </pc:spChg>
      </pc:sldChg>
      <pc:sldChg chg="modSp">
        <pc:chgData name="Maria Moriarty" userId="S::maria.moriarty@networkhomes.org.uk::b99ac0fe-288b-477a-ad24-a735278e4826" providerId="AD" clId="Web-{214A50DD-2C0B-4D64-FE08-1DAB263BFF2F}" dt="2021-05-13T15:46:43.261" v="59" actId="20577"/>
        <pc:sldMkLst>
          <pc:docMk/>
          <pc:sldMk cId="1488183143" sldId="469"/>
        </pc:sldMkLst>
        <pc:spChg chg="mod">
          <ac:chgData name="Maria Moriarty" userId="S::maria.moriarty@networkhomes.org.uk::b99ac0fe-288b-477a-ad24-a735278e4826" providerId="AD" clId="Web-{214A50DD-2C0B-4D64-FE08-1DAB263BFF2F}" dt="2021-05-13T15:46:43.261" v="59" actId="20577"/>
          <ac:spMkLst>
            <pc:docMk/>
            <pc:sldMk cId="1488183143" sldId="469"/>
            <ac:spMk id="3" creationId="{EF440B77-3F28-456B-B1B5-90180401EA32}"/>
          </ac:spMkLst>
        </pc:spChg>
      </pc:sldChg>
    </pc:docChg>
  </pc:docChgLst>
  <pc:docChgLst>
    <pc:chgData name="Maria Moriarty" userId="S::maria.moriarty@networkhomes.org.uk::b99ac0fe-288b-477a-ad24-a735278e4826" providerId="AD" clId="Web-{73663E78-F24E-00E4-B9FC-5B646EE25DBA}"/>
    <pc:docChg chg="modSld">
      <pc:chgData name="Maria Moriarty" userId="S::maria.moriarty@networkhomes.org.uk::b99ac0fe-288b-477a-ad24-a735278e4826" providerId="AD" clId="Web-{73663E78-F24E-00E4-B9FC-5B646EE25DBA}" dt="2021-05-20T11:47:17.243" v="1433"/>
      <pc:docMkLst>
        <pc:docMk/>
      </pc:docMkLst>
      <pc:sldChg chg="modSp modNotes">
        <pc:chgData name="Maria Moriarty" userId="S::maria.moriarty@networkhomes.org.uk::b99ac0fe-288b-477a-ad24-a735278e4826" providerId="AD" clId="Web-{73663E78-F24E-00E4-B9FC-5B646EE25DBA}" dt="2021-05-20T08:06:51.083" v="1277"/>
        <pc:sldMkLst>
          <pc:docMk/>
          <pc:sldMk cId="4129426524" sldId="462"/>
        </pc:sldMkLst>
        <pc:spChg chg="mod">
          <ac:chgData name="Maria Moriarty" userId="S::maria.moriarty@networkhomes.org.uk::b99ac0fe-288b-477a-ad24-a735278e4826" providerId="AD" clId="Web-{73663E78-F24E-00E4-B9FC-5B646EE25DBA}" dt="2021-05-19T10:55:46.994" v="1071" actId="20577"/>
          <ac:spMkLst>
            <pc:docMk/>
            <pc:sldMk cId="4129426524" sldId="462"/>
            <ac:spMk id="3" creationId="{8B980458-ED57-499E-8735-88BD6CD8EF36}"/>
          </ac:spMkLst>
        </pc:spChg>
      </pc:sldChg>
      <pc:sldChg chg="modSp">
        <pc:chgData name="Maria Moriarty" userId="S::maria.moriarty@networkhomes.org.uk::b99ac0fe-288b-477a-ad24-a735278e4826" providerId="AD" clId="Web-{73663E78-F24E-00E4-B9FC-5B646EE25DBA}" dt="2021-05-20T08:07:56.303" v="1279" actId="20577"/>
        <pc:sldMkLst>
          <pc:docMk/>
          <pc:sldMk cId="3229361636" sldId="463"/>
        </pc:sldMkLst>
        <pc:spChg chg="mod">
          <ac:chgData name="Maria Moriarty" userId="S::maria.moriarty@networkhomes.org.uk::b99ac0fe-288b-477a-ad24-a735278e4826" providerId="AD" clId="Web-{73663E78-F24E-00E4-B9FC-5B646EE25DBA}" dt="2021-05-20T08:07:56.303" v="1279" actId="20577"/>
          <ac:spMkLst>
            <pc:docMk/>
            <pc:sldMk cId="3229361636" sldId="463"/>
            <ac:spMk id="3" creationId="{EEBDB417-B37D-454D-9CA7-54352A98F5D4}"/>
          </ac:spMkLst>
        </pc:spChg>
      </pc:sldChg>
      <pc:sldChg chg="modSp modNotes">
        <pc:chgData name="Maria Moriarty" userId="S::maria.moriarty@networkhomes.org.uk::b99ac0fe-288b-477a-ad24-a735278e4826" providerId="AD" clId="Web-{73663E78-F24E-00E4-B9FC-5B646EE25DBA}" dt="2021-05-20T08:40:43.817" v="1387"/>
        <pc:sldMkLst>
          <pc:docMk/>
          <pc:sldMk cId="1866473824" sldId="465"/>
        </pc:sldMkLst>
        <pc:spChg chg="mod">
          <ac:chgData name="Maria Moriarty" userId="S::maria.moriarty@networkhomes.org.uk::b99ac0fe-288b-477a-ad24-a735278e4826" providerId="AD" clId="Web-{73663E78-F24E-00E4-B9FC-5B646EE25DBA}" dt="2021-05-19T09:26:42.731" v="153" actId="20577"/>
          <ac:spMkLst>
            <pc:docMk/>
            <pc:sldMk cId="1866473824" sldId="465"/>
            <ac:spMk id="3" creationId="{85CA51E2-4463-41ED-BF64-8DA1FA956466}"/>
          </ac:spMkLst>
        </pc:spChg>
      </pc:sldChg>
      <pc:sldChg chg="modSp">
        <pc:chgData name="Maria Moriarty" userId="S::maria.moriarty@networkhomes.org.uk::b99ac0fe-288b-477a-ad24-a735278e4826" providerId="AD" clId="Web-{73663E78-F24E-00E4-B9FC-5B646EE25DBA}" dt="2021-05-19T09:25:28.856" v="147" actId="20577"/>
        <pc:sldMkLst>
          <pc:docMk/>
          <pc:sldMk cId="4254366217" sldId="466"/>
        </pc:sldMkLst>
        <pc:spChg chg="mod">
          <ac:chgData name="Maria Moriarty" userId="S::maria.moriarty@networkhomes.org.uk::b99ac0fe-288b-477a-ad24-a735278e4826" providerId="AD" clId="Web-{73663E78-F24E-00E4-B9FC-5B646EE25DBA}" dt="2021-05-19T09:25:28.856" v="147" actId="20577"/>
          <ac:spMkLst>
            <pc:docMk/>
            <pc:sldMk cId="4254366217" sldId="466"/>
            <ac:spMk id="3" creationId="{C4C84A65-6044-4D35-B87E-045E801979D2}"/>
          </ac:spMkLst>
        </pc:spChg>
      </pc:sldChg>
      <pc:sldChg chg="modSp modNotes">
        <pc:chgData name="Maria Moriarty" userId="S::maria.moriarty@networkhomes.org.uk::b99ac0fe-288b-477a-ad24-a735278e4826" providerId="AD" clId="Web-{73663E78-F24E-00E4-B9FC-5B646EE25DBA}" dt="2021-05-20T08:09:35.228" v="1281"/>
        <pc:sldMkLst>
          <pc:docMk/>
          <pc:sldMk cId="2234787531" sldId="468"/>
        </pc:sldMkLst>
        <pc:spChg chg="mod">
          <ac:chgData name="Maria Moriarty" userId="S::maria.moriarty@networkhomes.org.uk::b99ac0fe-288b-477a-ad24-a735278e4826" providerId="AD" clId="Web-{73663E78-F24E-00E4-B9FC-5B646EE25DBA}" dt="2021-05-19T09:25:56.886" v="149" actId="20577"/>
          <ac:spMkLst>
            <pc:docMk/>
            <pc:sldMk cId="2234787531" sldId="468"/>
            <ac:spMk id="3" creationId="{C51E2D3A-00AE-43CF-A8A2-31BA5E3D7590}"/>
          </ac:spMkLst>
        </pc:spChg>
      </pc:sldChg>
      <pc:sldChg chg="modSp">
        <pc:chgData name="Maria Moriarty" userId="S::maria.moriarty@networkhomes.org.uk::b99ac0fe-288b-477a-ad24-a735278e4826" providerId="AD" clId="Web-{73663E78-F24E-00E4-B9FC-5B646EE25DBA}" dt="2021-05-19T09:26:06.871" v="150" actId="20577"/>
        <pc:sldMkLst>
          <pc:docMk/>
          <pc:sldMk cId="1488183143" sldId="469"/>
        </pc:sldMkLst>
        <pc:spChg chg="mod">
          <ac:chgData name="Maria Moriarty" userId="S::maria.moriarty@networkhomes.org.uk::b99ac0fe-288b-477a-ad24-a735278e4826" providerId="AD" clId="Web-{73663E78-F24E-00E4-B9FC-5B646EE25DBA}" dt="2021-05-19T09:26:06.871" v="150" actId="20577"/>
          <ac:spMkLst>
            <pc:docMk/>
            <pc:sldMk cId="1488183143" sldId="469"/>
            <ac:spMk id="3" creationId="{EF440B77-3F28-456B-B1B5-90180401EA32}"/>
          </ac:spMkLst>
        </pc:spChg>
      </pc:sldChg>
      <pc:sldChg chg="modSp modNotes">
        <pc:chgData name="Maria Moriarty" userId="S::maria.moriarty@networkhomes.org.uk::b99ac0fe-288b-477a-ad24-a735278e4826" providerId="AD" clId="Web-{73663E78-F24E-00E4-B9FC-5B646EE25DBA}" dt="2021-05-20T11:47:17.243" v="1433"/>
        <pc:sldMkLst>
          <pc:docMk/>
          <pc:sldMk cId="744964674" sldId="470"/>
        </pc:sldMkLst>
        <pc:spChg chg="mod">
          <ac:chgData name="Maria Moriarty" userId="S::maria.moriarty@networkhomes.org.uk::b99ac0fe-288b-477a-ad24-a735278e4826" providerId="AD" clId="Web-{73663E78-F24E-00E4-B9FC-5B646EE25DBA}" dt="2021-05-19T09:26:20.309" v="151" actId="20577"/>
          <ac:spMkLst>
            <pc:docMk/>
            <pc:sldMk cId="744964674" sldId="470"/>
            <ac:spMk id="3" creationId="{0F10864C-E876-49E8-BC90-CAD8A378855A}"/>
          </ac:spMkLst>
        </pc:spChg>
      </pc:sldChg>
      <pc:sldChg chg="modSp modNotes">
        <pc:chgData name="Maria Moriarty" userId="S::maria.moriarty@networkhomes.org.uk::b99ac0fe-288b-477a-ad24-a735278e4826" providerId="AD" clId="Web-{73663E78-F24E-00E4-B9FC-5B646EE25DBA}" dt="2021-05-20T08:37:41.108" v="1356"/>
        <pc:sldMkLst>
          <pc:docMk/>
          <pc:sldMk cId="3744185782" sldId="471"/>
        </pc:sldMkLst>
        <pc:spChg chg="mod">
          <ac:chgData name="Maria Moriarty" userId="S::maria.moriarty@networkhomes.org.uk::b99ac0fe-288b-477a-ad24-a735278e4826" providerId="AD" clId="Web-{73663E78-F24E-00E4-B9FC-5B646EE25DBA}" dt="2021-05-19T09:26:31.231" v="152" actId="20577"/>
          <ac:spMkLst>
            <pc:docMk/>
            <pc:sldMk cId="3744185782" sldId="471"/>
            <ac:spMk id="3" creationId="{2C8F7FED-6796-421A-942A-B485EC84002B}"/>
          </ac:spMkLst>
        </pc:spChg>
      </pc:sldChg>
    </pc:docChg>
  </pc:docChgLst>
  <pc:docChgLst>
    <pc:chgData name="Maria Moriarty" userId="S::maria.moriarty@networkhomes.org.uk::b99ac0fe-288b-477a-ad24-a735278e4826" providerId="AD" clId="Web-{14D062F1-392E-C514-4C3C-7ED27E8C71E0}"/>
    <pc:docChg chg="modSld">
      <pc:chgData name="Maria Moriarty" userId="S::maria.moriarty@networkhomes.org.uk::b99ac0fe-288b-477a-ad24-a735278e4826" providerId="AD" clId="Web-{14D062F1-392E-C514-4C3C-7ED27E8C71E0}" dt="2021-05-20T11:48:28.489" v="15"/>
      <pc:docMkLst>
        <pc:docMk/>
      </pc:docMkLst>
      <pc:sldChg chg="modNotes">
        <pc:chgData name="Maria Moriarty" userId="S::maria.moriarty@networkhomes.org.uk::b99ac0fe-288b-477a-ad24-a735278e4826" providerId="AD" clId="Web-{14D062F1-392E-C514-4C3C-7ED27E8C71E0}" dt="2021-05-20T11:48:28.489" v="15"/>
        <pc:sldMkLst>
          <pc:docMk/>
          <pc:sldMk cId="744964674" sldId="470"/>
        </pc:sldMkLst>
      </pc:sldChg>
    </pc:docChg>
  </pc:docChgLst>
  <pc:docChgLst>
    <pc:chgData name="Shauna Hutchinson" userId="81bd73d1-b256-4123-8a3b-d8919660f7a5" providerId="ADAL" clId="{45B2DC7D-2018-4D87-83AD-ADDFEDED763B}"/>
    <pc:docChg chg="custSel modSld">
      <pc:chgData name="Shauna Hutchinson" userId="81bd73d1-b256-4123-8a3b-d8919660f7a5" providerId="ADAL" clId="{45B2DC7D-2018-4D87-83AD-ADDFEDED763B}" dt="2021-05-10T18:42:02.672" v="1012" actId="20577"/>
      <pc:docMkLst>
        <pc:docMk/>
      </pc:docMkLst>
      <pc:sldChg chg="modSp mod">
        <pc:chgData name="Shauna Hutchinson" userId="81bd73d1-b256-4123-8a3b-d8919660f7a5" providerId="ADAL" clId="{45B2DC7D-2018-4D87-83AD-ADDFEDED763B}" dt="2021-05-10T18:21:58.266" v="2" actId="20577"/>
        <pc:sldMkLst>
          <pc:docMk/>
          <pc:sldMk cId="602908599" sldId="451"/>
        </pc:sldMkLst>
        <pc:spChg chg="mod">
          <ac:chgData name="Shauna Hutchinson" userId="81bd73d1-b256-4123-8a3b-d8919660f7a5" providerId="ADAL" clId="{45B2DC7D-2018-4D87-83AD-ADDFEDED763B}" dt="2021-05-10T18:21:58.266" v="2" actId="20577"/>
          <ac:spMkLst>
            <pc:docMk/>
            <pc:sldMk cId="602908599" sldId="451"/>
            <ac:spMk id="6" creationId="{7A277EB9-C31C-4C69-9318-77C5E4E16AA7}"/>
          </ac:spMkLst>
        </pc:spChg>
      </pc:sldChg>
      <pc:sldChg chg="modSp mod">
        <pc:chgData name="Shauna Hutchinson" userId="81bd73d1-b256-4123-8a3b-d8919660f7a5" providerId="ADAL" clId="{45B2DC7D-2018-4D87-83AD-ADDFEDED763B}" dt="2021-05-10T18:22:06.296" v="5" actId="20577"/>
        <pc:sldMkLst>
          <pc:docMk/>
          <pc:sldMk cId="2376183646" sldId="452"/>
        </pc:sldMkLst>
        <pc:spChg chg="mod">
          <ac:chgData name="Shauna Hutchinson" userId="81bd73d1-b256-4123-8a3b-d8919660f7a5" providerId="ADAL" clId="{45B2DC7D-2018-4D87-83AD-ADDFEDED763B}" dt="2021-05-10T18:22:06.296" v="5" actId="20577"/>
          <ac:spMkLst>
            <pc:docMk/>
            <pc:sldMk cId="2376183646" sldId="452"/>
            <ac:spMk id="9" creationId="{0777B33D-04FD-44B3-96D2-C846944FBBB8}"/>
          </ac:spMkLst>
        </pc:spChg>
      </pc:sldChg>
      <pc:sldChg chg="modNotesTx">
        <pc:chgData name="Shauna Hutchinson" userId="81bd73d1-b256-4123-8a3b-d8919660f7a5" providerId="ADAL" clId="{45B2DC7D-2018-4D87-83AD-ADDFEDED763B}" dt="2021-05-10T18:28:40.953" v="368" actId="20577"/>
        <pc:sldMkLst>
          <pc:docMk/>
          <pc:sldMk cId="4129426524" sldId="462"/>
        </pc:sldMkLst>
      </pc:sldChg>
      <pc:sldChg chg="modNotesTx">
        <pc:chgData name="Shauna Hutchinson" userId="81bd73d1-b256-4123-8a3b-d8919660f7a5" providerId="ADAL" clId="{45B2DC7D-2018-4D87-83AD-ADDFEDED763B}" dt="2021-05-10T18:38:59.877" v="1010" actId="20577"/>
        <pc:sldMkLst>
          <pc:docMk/>
          <pc:sldMk cId="3229361636" sldId="463"/>
        </pc:sldMkLst>
      </pc:sldChg>
      <pc:sldChg chg="modNotesTx">
        <pc:chgData name="Shauna Hutchinson" userId="81bd73d1-b256-4123-8a3b-d8919660f7a5" providerId="ADAL" clId="{45B2DC7D-2018-4D87-83AD-ADDFEDED763B}" dt="2021-05-10T18:42:02.672" v="1012" actId="20577"/>
        <pc:sldMkLst>
          <pc:docMk/>
          <pc:sldMk cId="1866473824" sldId="465"/>
        </pc:sldMkLst>
      </pc:sldChg>
    </pc:docChg>
  </pc:docChgLst>
  <pc:docChgLst>
    <pc:chgData name="Maria Moriarty" userId="b99ac0fe-288b-477a-ad24-a735278e4826" providerId="ADAL" clId="{71C4D524-E3FD-4100-B565-6D364D99805E}"/>
    <pc:docChg chg="custSel delSld modSld sldOrd">
      <pc:chgData name="Maria Moriarty" userId="b99ac0fe-288b-477a-ad24-a735278e4826" providerId="ADAL" clId="{71C4D524-E3FD-4100-B565-6D364D99805E}" dt="2021-04-30T12:45:38.461" v="8574" actId="207"/>
      <pc:docMkLst>
        <pc:docMk/>
      </pc:docMkLst>
      <pc:sldChg chg="modSp mod">
        <pc:chgData name="Maria Moriarty" userId="b99ac0fe-288b-477a-ad24-a735278e4826" providerId="ADAL" clId="{71C4D524-E3FD-4100-B565-6D364D99805E}" dt="2021-04-30T12:45:38.461" v="8574" actId="207"/>
        <pc:sldMkLst>
          <pc:docMk/>
          <pc:sldMk cId="602908599" sldId="451"/>
        </pc:sldMkLst>
        <pc:spChg chg="mod">
          <ac:chgData name="Maria Moriarty" userId="b99ac0fe-288b-477a-ad24-a735278e4826" providerId="ADAL" clId="{71C4D524-E3FD-4100-B565-6D364D99805E}" dt="2021-04-30T11:11:42.713" v="1" actId="20577"/>
          <ac:spMkLst>
            <pc:docMk/>
            <pc:sldMk cId="602908599" sldId="451"/>
            <ac:spMk id="6" creationId="{7A277EB9-C31C-4C69-9318-77C5E4E16AA7}"/>
          </ac:spMkLst>
        </pc:spChg>
        <pc:spChg chg="mod">
          <ac:chgData name="Maria Moriarty" userId="b99ac0fe-288b-477a-ad24-a735278e4826" providerId="ADAL" clId="{71C4D524-E3FD-4100-B565-6D364D99805E}" dt="2021-04-30T12:45:38.461" v="8574" actId="207"/>
          <ac:spMkLst>
            <pc:docMk/>
            <pc:sldMk cId="602908599" sldId="451"/>
            <ac:spMk id="7" creationId="{059E74BD-9629-40D4-B765-C3D5CAE5EA71}"/>
          </ac:spMkLst>
        </pc:spChg>
      </pc:sldChg>
      <pc:sldChg chg="modSp mod">
        <pc:chgData name="Maria Moriarty" userId="b99ac0fe-288b-477a-ad24-a735278e4826" providerId="ADAL" clId="{71C4D524-E3FD-4100-B565-6D364D99805E}" dt="2021-04-30T11:14:47.150" v="174" actId="20577"/>
        <pc:sldMkLst>
          <pc:docMk/>
          <pc:sldMk cId="2376183646" sldId="452"/>
        </pc:sldMkLst>
        <pc:spChg chg="mod">
          <ac:chgData name="Maria Moriarty" userId="b99ac0fe-288b-477a-ad24-a735278e4826" providerId="ADAL" clId="{71C4D524-E3FD-4100-B565-6D364D99805E}" dt="2021-04-30T11:14:47.150" v="174" actId="20577"/>
          <ac:spMkLst>
            <pc:docMk/>
            <pc:sldMk cId="2376183646" sldId="452"/>
            <ac:spMk id="3" creationId="{43B43220-EEF7-47FC-B152-3D1A3FEC64EB}"/>
          </ac:spMkLst>
        </pc:spChg>
      </pc:sldChg>
      <pc:sldChg chg="modSp mod modNotesTx">
        <pc:chgData name="Maria Moriarty" userId="b99ac0fe-288b-477a-ad24-a735278e4826" providerId="ADAL" clId="{71C4D524-E3FD-4100-B565-6D364D99805E}" dt="2021-04-30T11:40:59.133" v="2651" actId="20577"/>
        <pc:sldMkLst>
          <pc:docMk/>
          <pc:sldMk cId="4129426524" sldId="462"/>
        </pc:sldMkLst>
        <pc:spChg chg="mod">
          <ac:chgData name="Maria Moriarty" userId="b99ac0fe-288b-477a-ad24-a735278e4826" providerId="ADAL" clId="{71C4D524-E3FD-4100-B565-6D364D99805E}" dt="2021-04-30T11:40:59.133" v="2651" actId="20577"/>
          <ac:spMkLst>
            <pc:docMk/>
            <pc:sldMk cId="4129426524" sldId="462"/>
            <ac:spMk id="3" creationId="{8B980458-ED57-499E-8735-88BD6CD8EF36}"/>
          </ac:spMkLst>
        </pc:spChg>
      </pc:sldChg>
      <pc:sldChg chg="modSp mod">
        <pc:chgData name="Maria Moriarty" userId="b99ac0fe-288b-477a-ad24-a735278e4826" providerId="ADAL" clId="{71C4D524-E3FD-4100-B565-6D364D99805E}" dt="2021-04-30T11:43:52.598" v="2932" actId="20577"/>
        <pc:sldMkLst>
          <pc:docMk/>
          <pc:sldMk cId="3229361636" sldId="463"/>
        </pc:sldMkLst>
        <pc:spChg chg="mod">
          <ac:chgData name="Maria Moriarty" userId="b99ac0fe-288b-477a-ad24-a735278e4826" providerId="ADAL" clId="{71C4D524-E3FD-4100-B565-6D364D99805E}" dt="2021-04-30T11:43:52.598" v="2932" actId="20577"/>
          <ac:spMkLst>
            <pc:docMk/>
            <pc:sldMk cId="3229361636" sldId="463"/>
            <ac:spMk id="3" creationId="{EEBDB417-B37D-454D-9CA7-54352A98F5D4}"/>
          </ac:spMkLst>
        </pc:spChg>
      </pc:sldChg>
      <pc:sldChg chg="modSp mod modNotesTx">
        <pc:chgData name="Maria Moriarty" userId="b99ac0fe-288b-477a-ad24-a735278e4826" providerId="ADAL" clId="{71C4D524-E3FD-4100-B565-6D364D99805E}" dt="2021-04-30T12:45:23.864" v="8573" actId="20577"/>
        <pc:sldMkLst>
          <pc:docMk/>
          <pc:sldMk cId="1866473824" sldId="465"/>
        </pc:sldMkLst>
        <pc:spChg chg="mod">
          <ac:chgData name="Maria Moriarty" userId="b99ac0fe-288b-477a-ad24-a735278e4826" providerId="ADAL" clId="{71C4D524-E3FD-4100-B565-6D364D99805E}" dt="2021-04-30T11:16:35.380" v="228" actId="6549"/>
          <ac:spMkLst>
            <pc:docMk/>
            <pc:sldMk cId="1866473824" sldId="465"/>
            <ac:spMk id="3" creationId="{85CA51E2-4463-41ED-BF64-8DA1FA956466}"/>
          </ac:spMkLst>
        </pc:spChg>
      </pc:sldChg>
      <pc:sldChg chg="modSp del mod">
        <pc:chgData name="Maria Moriarty" userId="b99ac0fe-288b-477a-ad24-a735278e4826" providerId="ADAL" clId="{71C4D524-E3FD-4100-B565-6D364D99805E}" dt="2021-04-30T11:41:05.280" v="2652" actId="47"/>
        <pc:sldMkLst>
          <pc:docMk/>
          <pc:sldMk cId="2653713102" sldId="467"/>
        </pc:sldMkLst>
        <pc:spChg chg="mod">
          <ac:chgData name="Maria Moriarty" userId="b99ac0fe-288b-477a-ad24-a735278e4826" providerId="ADAL" clId="{71C4D524-E3FD-4100-B565-6D364D99805E}" dt="2021-04-30T11:16:08.640" v="227" actId="6549"/>
          <ac:spMkLst>
            <pc:docMk/>
            <pc:sldMk cId="2653713102" sldId="467"/>
            <ac:spMk id="3" creationId="{C9325BB0-2CFD-4275-96D3-A7B9445AB02A}"/>
          </ac:spMkLst>
        </pc:spChg>
      </pc:sldChg>
      <pc:sldChg chg="modSp mod modNotesTx">
        <pc:chgData name="Maria Moriarty" userId="b99ac0fe-288b-477a-ad24-a735278e4826" providerId="ADAL" clId="{71C4D524-E3FD-4100-B565-6D364D99805E}" dt="2021-04-30T12:09:15.009" v="4105" actId="12"/>
        <pc:sldMkLst>
          <pc:docMk/>
          <pc:sldMk cId="2234787531" sldId="468"/>
        </pc:sldMkLst>
        <pc:spChg chg="mod">
          <ac:chgData name="Maria Moriarty" userId="b99ac0fe-288b-477a-ad24-a735278e4826" providerId="ADAL" clId="{71C4D524-E3FD-4100-B565-6D364D99805E}" dt="2021-04-30T11:44:15.190" v="2951" actId="20577"/>
          <ac:spMkLst>
            <pc:docMk/>
            <pc:sldMk cId="2234787531" sldId="468"/>
            <ac:spMk id="2" creationId="{78A54775-33B0-4386-9BB3-7CDEABF6A9C9}"/>
          </ac:spMkLst>
        </pc:spChg>
        <pc:spChg chg="mod">
          <ac:chgData name="Maria Moriarty" userId="b99ac0fe-288b-477a-ad24-a735278e4826" providerId="ADAL" clId="{71C4D524-E3FD-4100-B565-6D364D99805E}" dt="2021-04-30T11:44:54.456" v="2984" actId="20577"/>
          <ac:spMkLst>
            <pc:docMk/>
            <pc:sldMk cId="2234787531" sldId="468"/>
            <ac:spMk id="3" creationId="{C51E2D3A-00AE-43CF-A8A2-31BA5E3D7590}"/>
          </ac:spMkLst>
        </pc:spChg>
      </pc:sldChg>
      <pc:sldChg chg="modSp mod ord modNotesTx">
        <pc:chgData name="Maria Moriarty" userId="b99ac0fe-288b-477a-ad24-a735278e4826" providerId="ADAL" clId="{71C4D524-E3FD-4100-B565-6D364D99805E}" dt="2021-04-30T12:15:37.639" v="4935" actId="15"/>
        <pc:sldMkLst>
          <pc:docMk/>
          <pc:sldMk cId="1488183143" sldId="469"/>
        </pc:sldMkLst>
        <pc:spChg chg="mod">
          <ac:chgData name="Maria Moriarty" userId="b99ac0fe-288b-477a-ad24-a735278e4826" providerId="ADAL" clId="{71C4D524-E3FD-4100-B565-6D364D99805E}" dt="2021-04-30T11:45:11" v="3027" actId="20577"/>
          <ac:spMkLst>
            <pc:docMk/>
            <pc:sldMk cId="1488183143" sldId="469"/>
            <ac:spMk id="2" creationId="{6D60F2F5-A7F3-4F36-B085-2E30E2AF557D}"/>
          </ac:spMkLst>
        </pc:spChg>
        <pc:spChg chg="mod">
          <ac:chgData name="Maria Moriarty" userId="b99ac0fe-288b-477a-ad24-a735278e4826" providerId="ADAL" clId="{71C4D524-E3FD-4100-B565-6D364D99805E}" dt="2021-04-30T11:45:19.837" v="3054" actId="20577"/>
          <ac:spMkLst>
            <pc:docMk/>
            <pc:sldMk cId="1488183143" sldId="469"/>
            <ac:spMk id="3" creationId="{EF440B77-3F28-456B-B1B5-90180401EA32}"/>
          </ac:spMkLst>
        </pc:spChg>
      </pc:sldChg>
      <pc:sldChg chg="modSp mod modNotesTx">
        <pc:chgData name="Maria Moriarty" userId="b99ac0fe-288b-477a-ad24-a735278e4826" providerId="ADAL" clId="{71C4D524-E3FD-4100-B565-6D364D99805E}" dt="2021-04-30T12:32:01.488" v="5446" actId="20577"/>
        <pc:sldMkLst>
          <pc:docMk/>
          <pc:sldMk cId="744964674" sldId="470"/>
        </pc:sldMkLst>
        <pc:spChg chg="mod">
          <ac:chgData name="Maria Moriarty" userId="b99ac0fe-288b-477a-ad24-a735278e4826" providerId="ADAL" clId="{71C4D524-E3FD-4100-B565-6D364D99805E}" dt="2021-04-30T11:45:31.746" v="3063" actId="20577"/>
          <ac:spMkLst>
            <pc:docMk/>
            <pc:sldMk cId="744964674" sldId="470"/>
            <ac:spMk id="2" creationId="{7E0DC834-8929-403C-B4F0-E7D1522B06DA}"/>
          </ac:spMkLst>
        </pc:spChg>
        <pc:spChg chg="mod">
          <ac:chgData name="Maria Moriarty" userId="b99ac0fe-288b-477a-ad24-a735278e4826" providerId="ADAL" clId="{71C4D524-E3FD-4100-B565-6D364D99805E}" dt="2021-04-30T11:45:37.909" v="3086" actId="20577"/>
          <ac:spMkLst>
            <pc:docMk/>
            <pc:sldMk cId="744964674" sldId="470"/>
            <ac:spMk id="3" creationId="{0F10864C-E876-49E8-BC90-CAD8A378855A}"/>
          </ac:spMkLst>
        </pc:spChg>
      </pc:sldChg>
      <pc:sldChg chg="modSp mod modNotesTx">
        <pc:chgData name="Maria Moriarty" userId="b99ac0fe-288b-477a-ad24-a735278e4826" providerId="ADAL" clId="{71C4D524-E3FD-4100-B565-6D364D99805E}" dt="2021-04-30T12:35:04.010" v="6176" actId="20577"/>
        <pc:sldMkLst>
          <pc:docMk/>
          <pc:sldMk cId="3744185782" sldId="471"/>
        </pc:sldMkLst>
        <pc:spChg chg="mod">
          <ac:chgData name="Maria Moriarty" userId="b99ac0fe-288b-477a-ad24-a735278e4826" providerId="ADAL" clId="{71C4D524-E3FD-4100-B565-6D364D99805E}" dt="2021-04-30T11:45:54.385" v="3133" actId="20577"/>
          <ac:spMkLst>
            <pc:docMk/>
            <pc:sldMk cId="3744185782" sldId="471"/>
            <ac:spMk id="2" creationId="{8FE5C8CC-0CAB-4380-9529-63EAF667B599}"/>
          </ac:spMkLst>
        </pc:spChg>
        <pc:spChg chg="mod">
          <ac:chgData name="Maria Moriarty" userId="b99ac0fe-288b-477a-ad24-a735278e4826" providerId="ADAL" clId="{71C4D524-E3FD-4100-B565-6D364D99805E}" dt="2021-04-30T11:46:10.454" v="3166" actId="20577"/>
          <ac:spMkLst>
            <pc:docMk/>
            <pc:sldMk cId="3744185782" sldId="471"/>
            <ac:spMk id="3" creationId="{2C8F7FED-6796-421A-942A-B485EC84002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DF69A2-9E2A-4956-A59A-C6C4E5CA63E3}" type="datetimeFigureOut">
              <a:rPr lang="en-GB" smtClean="0"/>
              <a:t>20/05/2021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E539F2-6578-4DF5-80AB-5B729EC37CD2}" type="slidenum">
              <a:rPr lang="en-GB" smtClean="0"/>
              <a:t>‹#›</a:t>
            </a:fld>
            <a:endParaRPr lang="en-GB"/>
          </a:p>
        </p:txBody>
      </p:sp>
    </p:spTree>
    <p:extLst>
      <p:ext uri="{BB962C8B-B14F-4D97-AF65-F5344CB8AC3E}">
        <p14:creationId xmlns:p14="http://schemas.microsoft.com/office/powerpoint/2010/main" val="492488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E539F2-6578-4DF5-80AB-5B729EC37CD2}" type="slidenum">
              <a:rPr lang="en-GB" smtClean="0"/>
              <a:t>1</a:t>
            </a:fld>
            <a:endParaRPr lang="en-GB"/>
          </a:p>
        </p:txBody>
      </p:sp>
    </p:spTree>
    <p:extLst>
      <p:ext uri="{BB962C8B-B14F-4D97-AF65-F5344CB8AC3E}">
        <p14:creationId xmlns:p14="http://schemas.microsoft.com/office/powerpoint/2010/main" val="2573215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A scrutiny review is where we ask residents to undertake an independent review of our service. We are regulated by the Regulator of Social Housing and must adhere to their consumer and economic standards. One of the consumer standards is the Tenant Involvement and Empowerment standard which states we must "</a:t>
            </a:r>
            <a:r>
              <a:rPr lang="en-GB" i="1" dirty="0">
                <a:cs typeface="Calibri"/>
              </a:rPr>
              <a:t>ensure that tenants are given a wide range of opportunities to influence and be involved in the scrutiny of their landlord's performance and the making of recommendations to the landlord about how performance might be improved</a:t>
            </a:r>
            <a:r>
              <a:rPr lang="en-GB" dirty="0">
                <a:cs typeface="Calibri"/>
              </a:rPr>
              <a:t>." So while we are obligated to do it, it's also the right thing to do. Residents are the ones receiving the service we provide so are best placed to tell us what's working well and what's not working well offering us solutions to help us improve. Scrutiny provides residents with a chance to independently challenge us on our performance.</a:t>
            </a:r>
            <a:endParaRPr lang="en-GB" dirty="0"/>
          </a:p>
          <a:p>
            <a:endParaRPr lang="en-GB" dirty="0"/>
          </a:p>
          <a:p>
            <a:r>
              <a:rPr lang="en-GB"/>
              <a:t>Prior to 2016 we had 2 Scrutiny Panels – one in London and one in Hertford. When we collapsed our structure to become Network Homes in 2016 we decided to have 1 panel to represent all residents and asked members of the existing panels if they’d like to be a part of it. We had 3 residents sign up from the Hertford panel and 4 from the London panel.</a:t>
            </a:r>
            <a:endParaRPr lang="en-GB">
              <a:cs typeface="Calibri"/>
            </a:endParaRPr>
          </a:p>
          <a:p>
            <a:endParaRPr lang="en-GB" dirty="0"/>
          </a:p>
          <a:p>
            <a:r>
              <a:rPr lang="en-GB" dirty="0"/>
              <a:t>To bring the new panel together the RE team provided them with refresher training delivered by an external consultant. Following this training session the newly formed panel began their first scrutiny review looking at all repairs complaints escalating from stage 1 to stage 2 over the period of a year.</a:t>
            </a:r>
          </a:p>
          <a:p>
            <a:endParaRPr lang="en-GB" dirty="0"/>
          </a:p>
          <a:p>
            <a:r>
              <a:rPr lang="en-GB"/>
              <a:t>The panel decided against scoping out the scrutiny review and did not set any objectives as they wanted to see how it went as they worked their way through the review. They did not want any Network Homes staff members to be involved in the review but did agree for a colleague from the Governance team to minute their meetings. At the beginning of the review they agreed they would do any work required during the meeting only and arranged to meet every couple of months.</a:t>
            </a:r>
            <a:endParaRPr lang="en-GB">
              <a:cs typeface="Calibri"/>
            </a:endParaRPr>
          </a:p>
          <a:p>
            <a:endParaRPr lang="en-GB" dirty="0"/>
          </a:p>
          <a:p>
            <a:r>
              <a:rPr lang="en-GB"/>
              <a:t>After 14 months the panel advised the RE team that they were ready to do their report. By that time only 2 residents remained on the panel. It took so long to get to that point that some of the committed residents had run out of enthusiasm and given up! During that time period there had also been many changes within Network. There had been a restructure to the RE Team and 2 staff left the team so the Resident Engagement Officer supporting the panel changed on a number of occasions. We had changed our Customer Relationship Management system (the system we use to log all interactions with residents) from 1View to CRM. Our main repairs contractor had changed. Many of the complaints the panel had reviewed would have related to a previous contractor.</a:t>
            </a:r>
            <a:endParaRPr lang="en-GB">
              <a:cs typeface="Calibri"/>
            </a:endParaRPr>
          </a:p>
          <a:p>
            <a:endParaRPr lang="en-GB" dirty="0"/>
          </a:p>
          <a:p>
            <a:r>
              <a:rPr lang="en-GB"/>
              <a:t>When the final report was drafted some of the recommendations were no longer valid due to the changes I mentioned above or had already been addressed as a result of these changes and internal improvement mechanisms, such as better categorising the reason to log a complaint, had been put in place</a:t>
            </a:r>
            <a:endParaRPr lang="en-GB">
              <a:cs typeface="Calibri"/>
            </a:endParaRPr>
          </a:p>
          <a:p>
            <a:endParaRPr lang="en-GB" dirty="0">
              <a:cs typeface="Calibri" panose="020F0502020204030204"/>
            </a:endParaRPr>
          </a:p>
          <a:p>
            <a:r>
              <a:rPr lang="en-GB" dirty="0">
                <a:cs typeface="Calibri" panose="020F0502020204030204"/>
              </a:rPr>
              <a:t>The final report estimated the total cost of the review to be £11,770. This </a:t>
            </a:r>
            <a:r>
              <a:rPr lang="en-GB">
                <a:cs typeface="Calibri" panose="020F0502020204030204"/>
              </a:rPr>
              <a:t>included</a:t>
            </a:r>
            <a:r>
              <a:rPr lang="en-GB" dirty="0">
                <a:cs typeface="Calibri" panose="020F0502020204030204"/>
              </a:rPr>
              <a:t> staff costs, residents costs (in terms of them volunteering their time), resident expenses, printing, training, catering.</a:t>
            </a:r>
          </a:p>
          <a:p>
            <a:endParaRPr lang="en-GB" dirty="0">
              <a:cs typeface="Calibri" panose="020F0502020204030204"/>
            </a:endParaRPr>
          </a:p>
          <a:p>
            <a:r>
              <a:rPr lang="en-GB">
                <a:cs typeface="Calibri" panose="020F0502020204030204"/>
              </a:rPr>
              <a:t>***</a:t>
            </a:r>
            <a:endParaRPr lang="en-GB" dirty="0">
              <a:cs typeface="Calibri" panose="020F0502020204030204"/>
            </a:endParaRPr>
          </a:p>
          <a:p>
            <a:endParaRPr lang="en-GB" dirty="0"/>
          </a:p>
          <a:p>
            <a:r>
              <a:rPr lang="en-GB"/>
              <a:t>Estimated Total Cost of Complaints Scrutiny £11,770. Based on: · Combined Resident Hours – 80 hours per attendee · Combined Staff Hours – 380 @ avg £19/hour = £7220 · Catering - £350 · Resident Transport and Expenses - £3000* · Training - £1000 · Printing - £200</a:t>
            </a:r>
          </a:p>
        </p:txBody>
      </p:sp>
      <p:sp>
        <p:nvSpPr>
          <p:cNvPr id="4" name="Slide Number Placeholder 3"/>
          <p:cNvSpPr>
            <a:spLocks noGrp="1"/>
          </p:cNvSpPr>
          <p:nvPr>
            <p:ph type="sldNum" sz="quarter" idx="5"/>
          </p:nvPr>
        </p:nvSpPr>
        <p:spPr/>
        <p:txBody>
          <a:bodyPr/>
          <a:lstStyle/>
          <a:p>
            <a:fld id="{39E539F2-6578-4DF5-80AB-5B729EC37CD2}" type="slidenum">
              <a:rPr lang="en-GB" smtClean="0"/>
              <a:t>4</a:t>
            </a:fld>
            <a:endParaRPr lang="en-GB"/>
          </a:p>
        </p:txBody>
      </p:sp>
    </p:spTree>
    <p:extLst>
      <p:ext uri="{BB962C8B-B14F-4D97-AF65-F5344CB8AC3E}">
        <p14:creationId xmlns:p14="http://schemas.microsoft.com/office/powerpoint/2010/main" val="1573142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Calibri"/>
            </a:endParaRPr>
          </a:p>
          <a:p>
            <a:endParaRPr lang="en-GB" dirty="0"/>
          </a:p>
          <a:p>
            <a:endParaRPr lang="en-GB" dirty="0"/>
          </a:p>
        </p:txBody>
      </p:sp>
      <p:sp>
        <p:nvSpPr>
          <p:cNvPr id="4" name="Slide Number Placeholder 3"/>
          <p:cNvSpPr>
            <a:spLocks noGrp="1"/>
          </p:cNvSpPr>
          <p:nvPr>
            <p:ph type="sldNum" sz="quarter" idx="5"/>
          </p:nvPr>
        </p:nvSpPr>
        <p:spPr/>
        <p:txBody>
          <a:bodyPr/>
          <a:lstStyle/>
          <a:p>
            <a:fld id="{39E539F2-6578-4DF5-80AB-5B729EC37CD2}" type="slidenum">
              <a:rPr lang="en-GB" smtClean="0"/>
              <a:t>5</a:t>
            </a:fld>
            <a:endParaRPr lang="en-GB"/>
          </a:p>
        </p:txBody>
      </p:sp>
    </p:spTree>
    <p:extLst>
      <p:ext uri="{BB962C8B-B14F-4D97-AF65-F5344CB8AC3E}">
        <p14:creationId xmlns:p14="http://schemas.microsoft.com/office/powerpoint/2010/main" val="655633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rPr>
              <a:t>Be clear to residents about the role:</a:t>
            </a:r>
          </a:p>
          <a:p>
            <a:pPr marL="285750" indent="-285750">
              <a:buFont typeface="Arial" panose="020B0604020202020204" pitchFamily="34" charset="0"/>
              <a:buChar char="•"/>
            </a:pPr>
            <a:r>
              <a:rPr lang="en-GB" sz="1800" dirty="0">
                <a:effectLst/>
                <a:latin typeface="Calibri" panose="020F0502020204030204" pitchFamily="34" charset="0"/>
              </a:rPr>
              <a:t>The time commitment and work expected both inside and outside of meetings</a:t>
            </a:r>
          </a:p>
          <a:p>
            <a:pPr marL="285750" indent="-285750">
              <a:buFont typeface="Arial" panose="020B0604020202020204" pitchFamily="34" charset="0"/>
              <a:buChar char="•"/>
            </a:pPr>
            <a:r>
              <a:rPr lang="en-GB" sz="1800" dirty="0">
                <a:effectLst/>
                <a:latin typeface="Calibri" panose="020F0502020204030204" pitchFamily="34" charset="0"/>
              </a:rPr>
              <a:t>The role profile, code of conduct and terms of reference for the panel.</a:t>
            </a:r>
          </a:p>
          <a:p>
            <a:endParaRPr lang="en-GB" sz="1800" dirty="0">
              <a:effectLst/>
              <a:latin typeface="Calibri" panose="020F0502020204030204" pitchFamily="34" charset="0"/>
            </a:endParaRPr>
          </a:p>
          <a:p>
            <a:r>
              <a:rPr lang="en-GB" sz="1800" dirty="0">
                <a:effectLst/>
                <a:latin typeface="Calibri"/>
                <a:cs typeface="Calibri"/>
              </a:rPr>
              <a:t>Make sure they know that they shouldn’t bring up their own personal issues however can draw on these experiences</a:t>
            </a:r>
          </a:p>
          <a:p>
            <a:endParaRPr lang="en-GB" sz="1800" dirty="0">
              <a:effectLst/>
              <a:latin typeface="Calibri" panose="020F0502020204030204" pitchFamily="34" charset="0"/>
              <a:cs typeface="Calibri" panose="020F0502020204030204" pitchFamily="34" charset="0"/>
            </a:endParaRPr>
          </a:p>
          <a:p>
            <a:r>
              <a:rPr lang="en-GB" sz="1800" dirty="0">
                <a:effectLst/>
                <a:latin typeface="Calibri" panose="020F0502020204030204" pitchFamily="34" charset="0"/>
              </a:rPr>
              <a:t>Make sure we keep residents up to date of any changes we are making that might impact on their review – for example during this review we: </a:t>
            </a:r>
          </a:p>
          <a:p>
            <a:pPr marL="285750" indent="-285750">
              <a:buFont typeface="Arial" panose="020B0604020202020204" pitchFamily="34" charset="0"/>
              <a:buChar char="•"/>
            </a:pPr>
            <a:r>
              <a:rPr lang="en-GB" sz="1800">
                <a:effectLst/>
                <a:latin typeface="Calibri"/>
                <a:cs typeface="Calibri"/>
              </a:rPr>
              <a:t>Changed to a new</a:t>
            </a:r>
            <a:r>
              <a:rPr lang="en-GB" sz="1800">
                <a:latin typeface="Calibri"/>
                <a:cs typeface="Calibri"/>
              </a:rPr>
              <a:t> software</a:t>
            </a:r>
            <a:r>
              <a:rPr lang="en-GB" sz="1800">
                <a:effectLst/>
                <a:latin typeface="Calibri"/>
                <a:cs typeface="Calibri"/>
              </a:rPr>
              <a:t> platform</a:t>
            </a:r>
          </a:p>
          <a:p>
            <a:pPr marL="285750" indent="-285750">
              <a:buFont typeface="Arial" panose="020B0604020202020204" pitchFamily="34" charset="0"/>
              <a:buChar char="•"/>
            </a:pPr>
            <a:r>
              <a:rPr lang="en-GB" sz="1800" dirty="0">
                <a:effectLst/>
                <a:latin typeface="Calibri" panose="020F0502020204030204" pitchFamily="34" charset="0"/>
              </a:rPr>
              <a:t>Changed the complaints process and removed the complaints panel step within the process</a:t>
            </a:r>
          </a:p>
          <a:p>
            <a:pPr marL="285750" indent="-285750">
              <a:buFont typeface="Arial" panose="020B0604020202020204" pitchFamily="34" charset="0"/>
              <a:buChar char="•"/>
            </a:pPr>
            <a:r>
              <a:rPr lang="en-GB" sz="1800" dirty="0">
                <a:effectLst/>
                <a:latin typeface="Calibri" panose="020F0502020204030204" pitchFamily="34" charset="0"/>
              </a:rPr>
              <a:t>Changed the categories of complaints on our system </a:t>
            </a:r>
          </a:p>
          <a:p>
            <a:pPr marL="285750" indent="-285750">
              <a:buFont typeface="Arial" panose="020B0604020202020204" pitchFamily="34" charset="0"/>
              <a:buChar char="•"/>
            </a:pPr>
            <a:r>
              <a:rPr lang="en-GB" sz="1800" dirty="0">
                <a:effectLst/>
                <a:latin typeface="Calibri" panose="020F0502020204030204" pitchFamily="34" charset="0"/>
              </a:rPr>
              <a:t>Removed the automating of complaints on the system to avoid any issues. </a:t>
            </a:r>
          </a:p>
          <a:p>
            <a:pPr marL="285750" indent="-285750">
              <a:buFont typeface="Arial" panose="020B0604020202020204" pitchFamily="34" charset="0"/>
              <a:buChar char="•"/>
            </a:pPr>
            <a:endParaRPr lang="en-GB" sz="1800" dirty="0">
              <a:cs typeface="Calibri"/>
            </a:endParaRPr>
          </a:p>
          <a:p>
            <a:r>
              <a:rPr lang="en-GB" dirty="0"/>
              <a:t>We need to make sure we maintain better records (</a:t>
            </a:r>
            <a:r>
              <a:rPr lang="en-GB" dirty="0" err="1"/>
              <a:t>e.g</a:t>
            </a:r>
            <a:r>
              <a:rPr lang="en-GB"/>
              <a:t> electronic records, central locations of information and team updates on key milestones) during the review to ensure continuity of the project irrespective of any changes that might happen. If there are any staffing changes within the team this will mean that the review should be able to continue seamlessly.</a:t>
            </a:r>
            <a:endParaRPr lang="en-GB" dirty="0">
              <a:cs typeface="Calibri"/>
            </a:endParaRPr>
          </a:p>
        </p:txBody>
      </p:sp>
      <p:sp>
        <p:nvSpPr>
          <p:cNvPr id="4" name="Slide Number Placeholder 3"/>
          <p:cNvSpPr>
            <a:spLocks noGrp="1"/>
          </p:cNvSpPr>
          <p:nvPr>
            <p:ph type="sldNum" sz="quarter" idx="5"/>
          </p:nvPr>
        </p:nvSpPr>
        <p:spPr/>
        <p:txBody>
          <a:bodyPr/>
          <a:lstStyle/>
          <a:p>
            <a:fld id="{39E539F2-6578-4DF5-80AB-5B729EC37CD2}" type="slidenum">
              <a:rPr lang="en-GB" smtClean="0"/>
              <a:t>6</a:t>
            </a:fld>
            <a:endParaRPr lang="en-GB"/>
          </a:p>
        </p:txBody>
      </p:sp>
    </p:spTree>
    <p:extLst>
      <p:ext uri="{BB962C8B-B14F-4D97-AF65-F5344CB8AC3E}">
        <p14:creationId xmlns:p14="http://schemas.microsoft.com/office/powerpoint/2010/main" val="3251746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800" dirty="0">
                <a:effectLst/>
                <a:latin typeface="Calibri"/>
                <a:cs typeface="Calibri"/>
              </a:rPr>
              <a:t>Be clear about the process for undertaking a successful review</a:t>
            </a:r>
            <a:r>
              <a:rPr lang="en-GB" sz="1800" dirty="0">
                <a:latin typeface="Calibri"/>
                <a:cs typeface="Calibri"/>
              </a:rPr>
              <a:t>, ensuring sufficient training is delivered and that residents agree to adhere to the process</a:t>
            </a:r>
            <a:endParaRPr lang="en-GB" sz="1800" dirty="0">
              <a:effectLst/>
              <a:latin typeface="Calibri" panose="020F0502020204030204" pitchFamily="34" charset="0"/>
            </a:endParaRPr>
          </a:p>
          <a:p>
            <a:pPr marL="285750" indent="-285750">
              <a:buFont typeface="Arial" panose="020B0604020202020204" pitchFamily="34" charset="0"/>
              <a:buChar char="•"/>
            </a:pPr>
            <a:r>
              <a:rPr lang="en-GB" sz="1800" dirty="0">
                <a:effectLst/>
                <a:latin typeface="Calibri" panose="020F0502020204030204" pitchFamily="34" charset="0"/>
              </a:rPr>
              <a:t>Make sure the review is fully scoped out with achievable objectives</a:t>
            </a:r>
          </a:p>
          <a:p>
            <a:pPr marL="285750" indent="-285750">
              <a:buFont typeface="Arial" panose="020B0604020202020204" pitchFamily="34" charset="0"/>
              <a:buChar char="•"/>
            </a:pPr>
            <a:r>
              <a:rPr lang="en-GB" sz="1800" dirty="0">
                <a:effectLst/>
                <a:latin typeface="Calibri" panose="020F0502020204030204" pitchFamily="34" charset="0"/>
              </a:rPr>
              <a:t>Set clear timescales to avoid project drift</a:t>
            </a:r>
          </a:p>
          <a:p>
            <a:pPr marL="285750" indent="-285750">
              <a:buFont typeface="Arial" panose="020B0604020202020204" pitchFamily="34" charset="0"/>
              <a:buChar char="•"/>
            </a:pPr>
            <a:r>
              <a:rPr lang="en-GB" sz="1800" dirty="0">
                <a:effectLst/>
                <a:latin typeface="Calibri" panose="020F0502020204030204" pitchFamily="34" charset="0"/>
              </a:rPr>
              <a:t>At the start of the review agree how the panel will operate:</a:t>
            </a:r>
          </a:p>
          <a:p>
            <a:pPr marL="742950" lvl="1" indent="-285750">
              <a:buFont typeface="Wingdings" panose="05000000000000000000" pitchFamily="2" charset="2"/>
              <a:buChar char="ü"/>
            </a:pPr>
            <a:r>
              <a:rPr lang="en-GB" sz="1800" dirty="0">
                <a:effectLst/>
                <a:latin typeface="Calibri" panose="020F0502020204030204" pitchFamily="34" charset="0"/>
              </a:rPr>
              <a:t>how often they’ll meet</a:t>
            </a:r>
          </a:p>
          <a:p>
            <a:pPr marL="742950" lvl="1" indent="-285750">
              <a:buFont typeface="Wingdings" panose="05000000000000000000" pitchFamily="2" charset="2"/>
              <a:buChar char="ü"/>
            </a:pPr>
            <a:r>
              <a:rPr lang="en-GB" sz="1800" dirty="0">
                <a:effectLst/>
                <a:latin typeface="Calibri" panose="020F0502020204030204" pitchFamily="34" charset="0"/>
              </a:rPr>
              <a:t>get the dates booked in</a:t>
            </a:r>
          </a:p>
          <a:p>
            <a:pPr marL="742950" lvl="1" indent="-285750">
              <a:buFont typeface="Wingdings" panose="05000000000000000000" pitchFamily="2" charset="2"/>
              <a:buChar char="ü"/>
            </a:pPr>
            <a:r>
              <a:rPr lang="en-GB" sz="1800" dirty="0">
                <a:effectLst/>
                <a:latin typeface="Calibri" panose="020F0502020204030204" pitchFamily="34" charset="0"/>
              </a:rPr>
              <a:t>once they’ve scoped out the review who will lead on the different areas</a:t>
            </a:r>
          </a:p>
          <a:p>
            <a:pPr marL="742950" lvl="1" indent="-285750">
              <a:buFont typeface="Wingdings" panose="05000000000000000000" pitchFamily="2" charset="2"/>
              <a:buChar char="ü"/>
            </a:pPr>
            <a:r>
              <a:rPr lang="en-GB" sz="1800" dirty="0">
                <a:effectLst/>
                <a:latin typeface="Calibri" panose="020F0502020204030204" pitchFamily="34" charset="0"/>
              </a:rPr>
              <a:t>what support they will need from the RE Team</a:t>
            </a:r>
          </a:p>
          <a:p>
            <a:pPr marL="742950" lvl="1" indent="-285750">
              <a:buFont typeface="Wingdings" panose="05000000000000000000" pitchFamily="2" charset="2"/>
              <a:buChar char="ü"/>
            </a:pPr>
            <a:r>
              <a:rPr lang="en-GB" sz="1800" dirty="0">
                <a:effectLst/>
                <a:latin typeface="Calibri" panose="020F0502020204030204" pitchFamily="34" charset="0"/>
              </a:rPr>
              <a:t>what other staff members they might want to speak to</a:t>
            </a:r>
          </a:p>
          <a:p>
            <a:pPr marL="742950" lvl="1" indent="-285750">
              <a:buFont typeface="Wingdings" panose="05000000000000000000" pitchFamily="2" charset="2"/>
              <a:buChar char="ü"/>
            </a:pPr>
            <a:r>
              <a:rPr lang="en-GB" sz="1800" dirty="0">
                <a:effectLst/>
                <a:latin typeface="Calibri" panose="020F0502020204030204" pitchFamily="34" charset="0"/>
              </a:rPr>
              <a:t>are there any other activities such as mystery shopping they might want to undertake</a:t>
            </a:r>
          </a:p>
          <a:p>
            <a:pPr marL="742950" lvl="1" indent="-285750">
              <a:buFont typeface="Wingdings" panose="05000000000000000000" pitchFamily="2" charset="2"/>
              <a:buChar char="ü"/>
            </a:pPr>
            <a:r>
              <a:rPr lang="en-GB" sz="1800" dirty="0">
                <a:effectLst/>
                <a:latin typeface="Calibri" panose="020F0502020204030204" pitchFamily="34" charset="0"/>
              </a:rPr>
              <a:t>who will write the final report.</a:t>
            </a:r>
            <a:endParaRPr lang="en-GB" dirty="0"/>
          </a:p>
        </p:txBody>
      </p:sp>
      <p:sp>
        <p:nvSpPr>
          <p:cNvPr id="4" name="Slide Number Placeholder 3"/>
          <p:cNvSpPr>
            <a:spLocks noGrp="1"/>
          </p:cNvSpPr>
          <p:nvPr>
            <p:ph type="sldNum" sz="quarter" idx="5"/>
          </p:nvPr>
        </p:nvSpPr>
        <p:spPr/>
        <p:txBody>
          <a:bodyPr/>
          <a:lstStyle/>
          <a:p>
            <a:fld id="{39E539F2-6578-4DF5-80AB-5B729EC37CD2}" type="slidenum">
              <a:rPr lang="en-GB" smtClean="0"/>
              <a:t>7</a:t>
            </a:fld>
            <a:endParaRPr lang="en-GB"/>
          </a:p>
        </p:txBody>
      </p:sp>
    </p:spTree>
    <p:extLst>
      <p:ext uri="{BB962C8B-B14F-4D97-AF65-F5344CB8AC3E}">
        <p14:creationId xmlns:p14="http://schemas.microsoft.com/office/powerpoint/2010/main" val="2361762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should always be honest in our conversations with residents. Before they start on any scrutiny review we should be really clear about what the panel can influence and what they are not able to change…..and explain why they aren’t able to change something. For example if they </a:t>
            </a:r>
            <a:r>
              <a:rPr lang="en-GB" sz="1800">
                <a:effectLst/>
                <a:latin typeface="Calibri"/>
                <a:cs typeface="Calibri"/>
              </a:rPr>
              <a:t>are requesting system changes </a:t>
            </a:r>
            <a:r>
              <a:rPr lang="en-GB" sz="1800">
                <a:latin typeface="Calibri"/>
                <a:cs typeface="Calibri"/>
              </a:rPr>
              <a:t>which may be exceed our budget we might need wot work with them to see how the </a:t>
            </a:r>
            <a:r>
              <a:rPr lang="en-GB" sz="1800">
                <a:effectLst/>
                <a:latin typeface="Calibri"/>
                <a:cs typeface="Calibri"/>
              </a:rPr>
              <a:t>recommendations can be implemented irrespective of system</a:t>
            </a:r>
          </a:p>
        </p:txBody>
      </p:sp>
      <p:sp>
        <p:nvSpPr>
          <p:cNvPr id="4" name="Slide Number Placeholder 3"/>
          <p:cNvSpPr>
            <a:spLocks noGrp="1"/>
          </p:cNvSpPr>
          <p:nvPr>
            <p:ph type="sldNum" sz="quarter" idx="5"/>
          </p:nvPr>
        </p:nvSpPr>
        <p:spPr/>
        <p:txBody>
          <a:bodyPr/>
          <a:lstStyle/>
          <a:p>
            <a:fld id="{39E539F2-6578-4DF5-80AB-5B729EC37CD2}" type="slidenum">
              <a:rPr lang="en-GB" smtClean="0"/>
              <a:t>8</a:t>
            </a:fld>
            <a:endParaRPr lang="en-GB"/>
          </a:p>
        </p:txBody>
      </p:sp>
    </p:spTree>
    <p:extLst>
      <p:ext uri="{BB962C8B-B14F-4D97-AF65-F5344CB8AC3E}">
        <p14:creationId xmlns:p14="http://schemas.microsoft.com/office/powerpoint/2010/main" val="3540211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a:latin typeface="Calibri"/>
                <a:cs typeface="Calibri"/>
              </a:rPr>
              <a:t>Everything</a:t>
            </a:r>
            <a:r>
              <a:rPr lang="en-GB" sz="1800">
                <a:effectLst/>
                <a:latin typeface="Calibri"/>
                <a:cs typeface="Calibri"/>
              </a:rPr>
              <a:t> we do </a:t>
            </a:r>
            <a:r>
              <a:rPr lang="en-GB" sz="1800">
                <a:latin typeface="Calibri"/>
                <a:cs typeface="Calibri"/>
              </a:rPr>
              <a:t>when we engage with residents</a:t>
            </a:r>
            <a:r>
              <a:rPr lang="en-GB" sz="1800">
                <a:effectLst/>
                <a:latin typeface="Calibri"/>
                <a:cs typeface="Calibri"/>
              </a:rPr>
              <a:t> should be a partnership.</a:t>
            </a:r>
            <a:r>
              <a:rPr lang="en-GB" sz="1800">
                <a:latin typeface="Calibri"/>
                <a:cs typeface="Calibri"/>
              </a:rPr>
              <a:t> To make the scrutiny review successful we need to agree a common goal so that we Network staff and the panel feel like one team. </a:t>
            </a:r>
            <a:endParaRPr lang="en-GB">
              <a:cs typeface="Calibri"/>
            </a:endParaRPr>
          </a:p>
          <a:p>
            <a:endParaRPr lang="en-GB" sz="1800" dirty="0">
              <a:latin typeface="Calibri" panose="020F0502020204030204" pitchFamily="34" charset="0"/>
            </a:endParaRPr>
          </a:p>
          <a:p>
            <a:r>
              <a:rPr lang="en-GB" sz="1800" dirty="0">
                <a:effectLst/>
                <a:latin typeface="Calibri" panose="020F0502020204030204" pitchFamily="34" charset="0"/>
              </a:rPr>
              <a:t>We should be working together with residents to drive change and make improvements to the services we deliver to them. Everything we do should be collaborative. </a:t>
            </a:r>
          </a:p>
          <a:p>
            <a:endParaRPr lang="en-GB" sz="1800" dirty="0">
              <a:effectLst/>
              <a:latin typeface="Calibri" panose="020F0502020204030204" pitchFamily="34" charset="0"/>
            </a:endParaRPr>
          </a:p>
          <a:p>
            <a:r>
              <a:rPr lang="en-GB" sz="1800" dirty="0">
                <a:latin typeface="Calibri"/>
                <a:cs typeface="Calibri"/>
              </a:rPr>
              <a:t>A</a:t>
            </a:r>
            <a:r>
              <a:rPr lang="en-GB" sz="1800" dirty="0">
                <a:effectLst/>
                <a:latin typeface="Calibri"/>
                <a:cs typeface="Calibri"/>
              </a:rPr>
              <a:t> great example of where we’ve done this </a:t>
            </a:r>
            <a:r>
              <a:rPr lang="en-GB" sz="1800" dirty="0">
                <a:latin typeface="Calibri"/>
                <a:cs typeface="Calibri"/>
              </a:rPr>
              <a:t>recentl</a:t>
            </a:r>
            <a:r>
              <a:rPr lang="en-GB" dirty="0"/>
              <a:t>y was when we developed our new objective: Strengthening residents’ trust in us. To develop this objective we set up a project team comprising 6 residents and 6 staff members who all worked together to bring this objective to life.</a:t>
            </a:r>
            <a:endParaRPr lang="en-GB" dirty="0">
              <a:latin typeface="Calibri"/>
              <a:cs typeface="Calibri"/>
            </a:endParaRPr>
          </a:p>
          <a:p>
            <a:endParaRPr lang="en-GB" dirty="0"/>
          </a:p>
          <a:p>
            <a:r>
              <a:rPr lang="en-GB"/>
              <a:t>We all need to ensure we (and by that I mean everyone here at Network) are open to feedback. Often I find when feedback is offered we sometime see it as personal criticism rather than feedback about the service we are delivering. </a:t>
            </a:r>
            <a:endParaRPr lang="en-GB" sz="1800">
              <a:latin typeface="Calibri"/>
              <a:cs typeface="Calibri"/>
            </a:endParaRPr>
          </a:p>
        </p:txBody>
      </p:sp>
      <p:sp>
        <p:nvSpPr>
          <p:cNvPr id="4" name="Slide Number Placeholder 3"/>
          <p:cNvSpPr>
            <a:spLocks noGrp="1"/>
          </p:cNvSpPr>
          <p:nvPr>
            <p:ph type="sldNum" sz="quarter" idx="5"/>
          </p:nvPr>
        </p:nvSpPr>
        <p:spPr/>
        <p:txBody>
          <a:bodyPr/>
          <a:lstStyle/>
          <a:p>
            <a:fld id="{39E539F2-6578-4DF5-80AB-5B729EC37CD2}" type="slidenum">
              <a:rPr lang="en-GB" smtClean="0"/>
              <a:t>9</a:t>
            </a:fld>
            <a:endParaRPr lang="en-GB"/>
          </a:p>
        </p:txBody>
      </p:sp>
    </p:spTree>
    <p:extLst>
      <p:ext uri="{BB962C8B-B14F-4D97-AF65-F5344CB8AC3E}">
        <p14:creationId xmlns:p14="http://schemas.microsoft.com/office/powerpoint/2010/main" val="1341865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We’ve already made some changes that we hope will improve future scrutiny reviews. Before we made any changes we brought in TPAS (the Tenant Participation Advisory Service) to provide us with training around scrutiny, give us ideas on what we could do differently and train us to train others. We discussed the new process we were considering with them and incorporated their feedback.</a:t>
            </a:r>
          </a:p>
          <a:p>
            <a:endParaRPr lang="en-GB" dirty="0"/>
          </a:p>
          <a:p>
            <a:r>
              <a:rPr lang="en-GB"/>
              <a:t>Following this session we set up a new structure with 2 panels (one in Hertford and one in London) but rather than call them Scrutiny Panels, we now call them Continuous Improvement Panels. A couple of years ago we undertook a programme of delivering resident engagement workshops to all our colleagues. When we were explaining the importance of scrutiny during one particular session one of our colleagues asked us if we had to use this word because he thought it sounded quite negative. So when we started recruiting residents to these new panels we asked them what they thought we should call the panel and one of them suggested the Continuous Improvement Panel. This sounds much more positive and encompasses the purpose of undertaking scrutiny which is to make sure we are conintually improving our services to residents.</a:t>
            </a:r>
          </a:p>
          <a:p>
            <a:r>
              <a:rPr lang="en-GB"/>
              <a:t>The CIP are responsible for:</a:t>
            </a:r>
            <a:endParaRPr lang="en-GB">
              <a:cs typeface="Calibri"/>
            </a:endParaRPr>
          </a:p>
          <a:p>
            <a:pPr marL="171450" indent="-171450">
              <a:buFont typeface="Arial" panose="020B0604020202020204" pitchFamily="34" charset="0"/>
              <a:buChar char="•"/>
            </a:pPr>
            <a:r>
              <a:rPr lang="en-GB" dirty="0"/>
              <a:t>Commissioning scrutiny</a:t>
            </a:r>
          </a:p>
          <a:p>
            <a:pPr marL="171450" indent="-171450">
              <a:buFont typeface="Arial" panose="020B0604020202020204" pitchFamily="34" charset="0"/>
              <a:buChar char="•"/>
            </a:pPr>
            <a:r>
              <a:rPr lang="en-GB" dirty="0"/>
              <a:t>Overseeing the groups who undertake the scrutiny</a:t>
            </a:r>
          </a:p>
          <a:p>
            <a:pPr marL="171450" indent="-171450">
              <a:buFont typeface="Arial" panose="020B0604020202020204" pitchFamily="34" charset="0"/>
              <a:buChar char="•"/>
            </a:pPr>
            <a:r>
              <a:rPr lang="en-GB"/>
              <a:t>Holding us to account to make sure we implement the recommendations that were agreed.</a:t>
            </a:r>
            <a:endParaRPr lang="en-GB">
              <a:cs typeface="Calibri"/>
            </a:endParaRPr>
          </a:p>
          <a:p>
            <a:endParaRPr lang="en-GB" dirty="0"/>
          </a:p>
          <a:p>
            <a:r>
              <a:rPr lang="en-GB"/>
              <a:t>The biggest change was to move away from the panel itself undertaking the scrutiny. The membership of each panel is only 12 residents but we have 22,000 homes. So to hear the voices of more residents we decided to recruit residents to each individual review. This should enable us to hear from many more residents and may encourage greater numbers of residents to get involved because it will require less of a time commitment from them and it might be a topic that is of more interest to them.</a:t>
            </a:r>
            <a:endParaRPr lang="en-GB">
              <a:cs typeface="Calibri"/>
            </a:endParaRPr>
          </a:p>
          <a:p>
            <a:endParaRPr lang="en-GB" dirty="0"/>
          </a:p>
          <a:p>
            <a:r>
              <a:rPr lang="en-GB" dirty="0"/>
              <a:t>There will be 2 types of groups:</a:t>
            </a:r>
          </a:p>
          <a:p>
            <a:pPr marL="171450" indent="-171450">
              <a:buFont typeface="Arial" panose="020B0604020202020204" pitchFamily="34" charset="0"/>
              <a:buChar char="•"/>
            </a:pPr>
            <a:r>
              <a:rPr lang="en-GB" dirty="0"/>
              <a:t>Task &amp; Finish Groups – who undertake scrutiny within 12-16 weeks</a:t>
            </a:r>
          </a:p>
          <a:p>
            <a:pPr marL="171450" indent="-171450">
              <a:buFont typeface="Arial" panose="020B0604020202020204" pitchFamily="34" charset="0"/>
              <a:buChar char="•"/>
            </a:pPr>
            <a:r>
              <a:rPr lang="en-GB" dirty="0"/>
              <a:t>Sprint Groups – who undertake scrutiny within 2 days</a:t>
            </a:r>
          </a:p>
          <a:p>
            <a:pPr marL="0" indent="0">
              <a:buFont typeface="Arial" panose="020B0604020202020204" pitchFamily="34" charset="0"/>
              <a:buNone/>
            </a:pPr>
            <a:endParaRPr lang="en-GB" dirty="0"/>
          </a:p>
          <a:p>
            <a:pPr marL="0" indent="0">
              <a:buFont typeface="Arial" panose="020B0604020202020204" pitchFamily="34" charset="0"/>
              <a:buNone/>
            </a:pPr>
            <a:r>
              <a:rPr lang="en-GB"/>
              <a:t>We’ve produced very clear role profiles, code of conduct and terms of reference for the panels. And we deliver training to all residents being very clear what is expected from the role and how much time they will need to commit. We also ensure they know that we truly want their views to make a difference to our services and will work together with them to achieve this goal.</a:t>
            </a:r>
            <a:endParaRPr lang="en-GB">
              <a:cs typeface="Calibri"/>
            </a:endParaRPr>
          </a:p>
          <a:p>
            <a:endParaRPr lang="en-GB" dirty="0">
              <a:cs typeface="Calibri"/>
            </a:endParaRPr>
          </a:p>
          <a:p>
            <a:r>
              <a:rPr lang="en-GB">
                <a:cs typeface="Calibri"/>
              </a:rPr>
              <a:t>After each scrutiny review we'll make sure we report back to the CIP, the Local Panels, the Customer Services Committee and to all other residents as well.</a:t>
            </a:r>
          </a:p>
          <a:p>
            <a:endParaRPr lang="en-GB" dirty="0">
              <a:cs typeface="Calibri"/>
            </a:endParaRPr>
          </a:p>
          <a:p>
            <a:r>
              <a:rPr lang="en-GB"/>
              <a:t>There are various cultural activites and ongoing enphasis on engagement with residents, learning from their feedback and making changes as a result which makes me feel confident we would never have a situation like this again. And although we had already made changes as a result of it, coming to this session today has again pushed me to review it to see if there is anythiing else we could learn. I'm hoping that all of you may have some other ideas that you can share with me now.</a:t>
            </a:r>
          </a:p>
        </p:txBody>
      </p:sp>
      <p:sp>
        <p:nvSpPr>
          <p:cNvPr id="4" name="Slide Number Placeholder 3"/>
          <p:cNvSpPr>
            <a:spLocks noGrp="1"/>
          </p:cNvSpPr>
          <p:nvPr>
            <p:ph type="sldNum" sz="quarter" idx="5"/>
          </p:nvPr>
        </p:nvSpPr>
        <p:spPr/>
        <p:txBody>
          <a:bodyPr/>
          <a:lstStyle/>
          <a:p>
            <a:fld id="{39E539F2-6578-4DF5-80AB-5B729EC37CD2}" type="slidenum">
              <a:rPr lang="en-GB" smtClean="0"/>
              <a:t>10</a:t>
            </a:fld>
            <a:endParaRPr lang="en-GB"/>
          </a:p>
        </p:txBody>
      </p:sp>
    </p:spTree>
    <p:extLst>
      <p:ext uri="{BB962C8B-B14F-4D97-AF65-F5344CB8AC3E}">
        <p14:creationId xmlns:p14="http://schemas.microsoft.com/office/powerpoint/2010/main" val="1551493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 Purple">
    <p:spTree>
      <p:nvGrpSpPr>
        <p:cNvPr id="1" name=""/>
        <p:cNvGrpSpPr/>
        <p:nvPr/>
      </p:nvGrpSpPr>
      <p:grpSpPr>
        <a:xfrm>
          <a:off x="0" y="0"/>
          <a:ext cx="0" cy="0"/>
          <a:chOff x="0" y="0"/>
          <a:chExt cx="0" cy="0"/>
        </a:xfrm>
      </p:grpSpPr>
      <p:sp>
        <p:nvSpPr>
          <p:cNvPr id="2" name="Title 1"/>
          <p:cNvSpPr>
            <a:spLocks noGrp="1"/>
          </p:cNvSpPr>
          <p:nvPr>
            <p:ph type="ctrTitle"/>
          </p:nvPr>
        </p:nvSpPr>
        <p:spPr>
          <a:xfrm>
            <a:off x="720000" y="2520000"/>
            <a:ext cx="6432117" cy="1080000"/>
          </a:xfrm>
        </p:spPr>
        <p:txBody>
          <a:bodyPr wrap="square" lIns="0" tIns="0" rIns="0" bIns="0" anchor="t" anchorCtr="0">
            <a:noAutofit/>
          </a:bodyPr>
          <a:lstStyle>
            <a:lvl1pPr algn="l">
              <a:lnSpc>
                <a:spcPts val="4000"/>
              </a:lnSpc>
              <a:defRPr sz="4000" b="1"/>
            </a:lvl1pPr>
          </a:lstStyle>
          <a:p>
            <a:r>
              <a:rPr lang="en-US"/>
              <a:t>Click to edit Master title style</a:t>
            </a:r>
            <a:endParaRPr lang="en-GB"/>
          </a:p>
        </p:txBody>
      </p:sp>
      <p:sp>
        <p:nvSpPr>
          <p:cNvPr id="3" name="Subtitle 2"/>
          <p:cNvSpPr>
            <a:spLocks noGrp="1"/>
          </p:cNvSpPr>
          <p:nvPr>
            <p:ph type="subTitle" idx="1"/>
          </p:nvPr>
        </p:nvSpPr>
        <p:spPr>
          <a:xfrm>
            <a:off x="720000" y="3690000"/>
            <a:ext cx="6432117" cy="621128"/>
          </a:xfrm>
        </p:spPr>
        <p:txBody>
          <a:bodyPr wrap="square" lIns="0" tIns="0" rIns="0" bIns="0">
            <a:noAutofit/>
          </a:bodyPr>
          <a:lstStyle>
            <a:lvl1pPr marL="0" indent="0" algn="l">
              <a:lnSpc>
                <a:spcPts val="2400"/>
              </a:lnSpc>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grpSp>
        <p:nvGrpSpPr>
          <p:cNvPr id="7" name="Group 6">
            <a:extLst>
              <a:ext uri="{FF2B5EF4-FFF2-40B4-BE49-F238E27FC236}">
                <a16:creationId xmlns:a16="http://schemas.microsoft.com/office/drawing/2014/main" id="{8C0AD915-8D6C-4CDC-8C7C-E7A39390D6B8}"/>
              </a:ext>
            </a:extLst>
          </p:cNvPr>
          <p:cNvGrpSpPr/>
          <p:nvPr userDrawn="1"/>
        </p:nvGrpSpPr>
        <p:grpSpPr>
          <a:xfrm>
            <a:off x="9938" y="0"/>
            <a:ext cx="12182062" cy="6858000"/>
            <a:chOff x="9938" y="0"/>
            <a:chExt cx="12182062" cy="6858000"/>
          </a:xfrm>
        </p:grpSpPr>
        <p:pic>
          <p:nvPicPr>
            <p:cNvPr id="5" name="Picture 4">
              <a:extLst>
                <a:ext uri="{FF2B5EF4-FFF2-40B4-BE49-F238E27FC236}">
                  <a16:creationId xmlns:a16="http://schemas.microsoft.com/office/drawing/2014/main" id="{F6A707E2-D67E-43DF-99A0-C4C01758F4C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1449"/>
            <a:stretch/>
          </p:blipFill>
          <p:spPr>
            <a:xfrm>
              <a:off x="5923722" y="0"/>
              <a:ext cx="6268278" cy="6858000"/>
            </a:xfrm>
            <a:prstGeom prst="rect">
              <a:avLst/>
            </a:prstGeom>
          </p:spPr>
        </p:pic>
        <p:pic>
          <p:nvPicPr>
            <p:cNvPr id="6" name="Picture 5">
              <a:extLst>
                <a:ext uri="{FF2B5EF4-FFF2-40B4-BE49-F238E27FC236}">
                  <a16:creationId xmlns:a16="http://schemas.microsoft.com/office/drawing/2014/main" id="{204D91C0-B57E-4D8E-84FE-489D951F925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8913"/>
            <a:stretch/>
          </p:blipFill>
          <p:spPr>
            <a:xfrm>
              <a:off x="9938" y="0"/>
              <a:ext cx="2842592" cy="6858000"/>
            </a:xfrm>
            <a:prstGeom prst="rect">
              <a:avLst/>
            </a:prstGeom>
          </p:spPr>
        </p:pic>
      </p:grpSp>
    </p:spTree>
    <p:extLst>
      <p:ext uri="{BB962C8B-B14F-4D97-AF65-F5344CB8AC3E}">
        <p14:creationId xmlns:p14="http://schemas.microsoft.com/office/powerpoint/2010/main" val="349051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 Slide - Purple">
    <p:spTree>
      <p:nvGrpSpPr>
        <p:cNvPr id="1" name=""/>
        <p:cNvGrpSpPr/>
        <p:nvPr/>
      </p:nvGrpSpPr>
      <p:grpSpPr>
        <a:xfrm>
          <a:off x="0" y="0"/>
          <a:ext cx="0" cy="0"/>
          <a:chOff x="0" y="0"/>
          <a:chExt cx="0" cy="0"/>
        </a:xfrm>
      </p:grpSpPr>
      <p:sp>
        <p:nvSpPr>
          <p:cNvPr id="2" name="Title 1"/>
          <p:cNvSpPr>
            <a:spLocks noGrp="1"/>
          </p:cNvSpPr>
          <p:nvPr>
            <p:ph type="title"/>
          </p:nvPr>
        </p:nvSpPr>
        <p:spPr>
          <a:xfrm>
            <a:off x="720000" y="1260000"/>
            <a:ext cx="8256320" cy="728760"/>
          </a:xfrm>
        </p:spPr>
        <p:txBody>
          <a:bodyPr/>
          <a:lstStyle/>
          <a:p>
            <a:r>
              <a:rPr lang="en-US"/>
              <a:t>Click to edit Master title style</a:t>
            </a:r>
            <a:endParaRPr lang="en-GB"/>
          </a:p>
        </p:txBody>
      </p:sp>
      <p:sp>
        <p:nvSpPr>
          <p:cNvPr id="3" name="Content Placeholder 2"/>
          <p:cNvSpPr>
            <a:spLocks noGrp="1"/>
          </p:cNvSpPr>
          <p:nvPr>
            <p:ph idx="1"/>
          </p:nvPr>
        </p:nvSpPr>
        <p:spPr>
          <a:xfrm>
            <a:off x="719403" y="2160000"/>
            <a:ext cx="9120000" cy="34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 name="Picture 9">
            <a:extLst>
              <a:ext uri="{FF2B5EF4-FFF2-40B4-BE49-F238E27FC236}">
                <a16:creationId xmlns:a16="http://schemas.microsoft.com/office/drawing/2014/main" id="{6DBC2AEF-84F4-441A-8E7F-897145B783F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8913"/>
          <a:stretch/>
        </p:blipFill>
        <p:spPr>
          <a:xfrm>
            <a:off x="9938" y="0"/>
            <a:ext cx="2842592" cy="6858000"/>
          </a:xfrm>
          <a:prstGeom prst="rect">
            <a:avLst/>
          </a:prstGeom>
        </p:spPr>
      </p:pic>
      <p:pic>
        <p:nvPicPr>
          <p:cNvPr id="11" name="Picture 10">
            <a:extLst>
              <a:ext uri="{FF2B5EF4-FFF2-40B4-BE49-F238E27FC236}">
                <a16:creationId xmlns:a16="http://schemas.microsoft.com/office/drawing/2014/main" id="{88750919-8BDE-41E3-927E-2321550004F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3283"/>
          <a:stretch/>
        </p:blipFill>
        <p:spPr>
          <a:xfrm>
            <a:off x="6105939" y="-9936"/>
            <a:ext cx="6100597" cy="6858000"/>
          </a:xfrm>
          <a:prstGeom prst="rect">
            <a:avLst/>
          </a:prstGeom>
        </p:spPr>
      </p:pic>
    </p:spTree>
    <p:extLst>
      <p:ext uri="{BB962C8B-B14F-4D97-AF65-F5344CB8AC3E}">
        <p14:creationId xmlns:p14="http://schemas.microsoft.com/office/powerpoint/2010/main" val="1243732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Slide Positive Purp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6" name="Picture 5">
            <a:extLst>
              <a:ext uri="{FF2B5EF4-FFF2-40B4-BE49-F238E27FC236}">
                <a16:creationId xmlns:a16="http://schemas.microsoft.com/office/drawing/2014/main" id="{49A8DD51-1E8F-4AB3-8AEA-FD4AFE83CA5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8913"/>
          <a:stretch/>
        </p:blipFill>
        <p:spPr>
          <a:xfrm>
            <a:off x="9938" y="0"/>
            <a:ext cx="2842592" cy="6858000"/>
          </a:xfrm>
          <a:prstGeom prst="rect">
            <a:avLst/>
          </a:prstGeom>
        </p:spPr>
      </p:pic>
      <p:pic>
        <p:nvPicPr>
          <p:cNvPr id="7" name="Picture 6">
            <a:extLst>
              <a:ext uri="{FF2B5EF4-FFF2-40B4-BE49-F238E27FC236}">
                <a16:creationId xmlns:a16="http://schemas.microsoft.com/office/drawing/2014/main" id="{E50A22AA-C70A-44ED-9615-53221A7CC1E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3283" t="54058"/>
          <a:stretch/>
        </p:blipFill>
        <p:spPr>
          <a:xfrm>
            <a:off x="6105939" y="3697356"/>
            <a:ext cx="6100597" cy="3150707"/>
          </a:xfrm>
          <a:prstGeom prst="rect">
            <a:avLst/>
          </a:prstGeom>
        </p:spPr>
      </p:pic>
    </p:spTree>
    <p:extLst>
      <p:ext uri="{BB962C8B-B14F-4D97-AF65-F5344CB8AC3E}">
        <p14:creationId xmlns:p14="http://schemas.microsoft.com/office/powerpoint/2010/main" val="39248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35907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1260000"/>
            <a:ext cx="8256320" cy="728760"/>
          </a:xfrm>
          <a:prstGeom prst="rect">
            <a:avLst/>
          </a:prstGeom>
        </p:spPr>
        <p:txBody>
          <a:bodyPr vert="horz" lIns="0" tIns="0" rIns="0" bIns="0" rtlCol="0" anchor="t" anchorCtr="0">
            <a:noAutofit/>
          </a:bodyPr>
          <a:lstStyle/>
          <a:p>
            <a:r>
              <a:rPr lang="en-US"/>
              <a:t>Click to edit Master title style</a:t>
            </a:r>
            <a:endParaRPr lang="en-GB"/>
          </a:p>
        </p:txBody>
      </p:sp>
      <p:sp>
        <p:nvSpPr>
          <p:cNvPr id="3" name="Text Placeholder 2"/>
          <p:cNvSpPr>
            <a:spLocks noGrp="1"/>
          </p:cNvSpPr>
          <p:nvPr>
            <p:ph type="body" idx="1"/>
          </p:nvPr>
        </p:nvSpPr>
        <p:spPr>
          <a:xfrm>
            <a:off x="719403" y="2160000"/>
            <a:ext cx="9120000" cy="3420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57707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4400" rtl="0" eaLnBrk="1" latinLnBrk="0" hangingPunct="1">
        <a:lnSpc>
          <a:spcPts val="4000"/>
        </a:lnSpc>
        <a:spcBef>
          <a:spcPct val="0"/>
        </a:spcBef>
        <a:buNone/>
        <a:defRPr sz="4000" b="1" kern="1200" spc="-50" baseline="0">
          <a:solidFill>
            <a:schemeClr val="tx1"/>
          </a:solidFill>
          <a:latin typeface="+mj-lt"/>
          <a:ea typeface="+mj-ea"/>
          <a:cs typeface="+mj-cs"/>
        </a:defRPr>
      </a:lvl1pPr>
    </p:titleStyle>
    <p:bodyStyle>
      <a:lvl1pPr marL="342900" indent="-342900" algn="l" defTabSz="914400" rtl="0" eaLnBrk="1" latinLnBrk="0" hangingPunct="1">
        <a:spcBef>
          <a:spcPts val="1000"/>
        </a:spcBef>
        <a:buFont typeface="Arial" panose="020B0604020202020204" pitchFamily="34" charset="0"/>
        <a:buChar char="•"/>
        <a:defRPr sz="2400" kern="1200" spc="-3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spc="-3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spc="-3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spc="-3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spc="-3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ames.Mahaffy@networkhomes.org.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A277EB9-C31C-4C69-9318-77C5E4E16AA7}"/>
              </a:ext>
            </a:extLst>
          </p:cNvPr>
          <p:cNvSpPr>
            <a:spLocks noGrp="1"/>
          </p:cNvSpPr>
          <p:nvPr>
            <p:ph type="ctrTitle"/>
          </p:nvPr>
        </p:nvSpPr>
        <p:spPr/>
        <p:txBody>
          <a:bodyPr/>
          <a:lstStyle/>
          <a:p>
            <a:r>
              <a:rPr lang="en-GB" dirty="0"/>
              <a:t>Lessons learnt lecture #2</a:t>
            </a:r>
            <a:br>
              <a:rPr lang="en-GB" dirty="0"/>
            </a:br>
            <a:endParaRPr lang="en-GB" dirty="0"/>
          </a:p>
        </p:txBody>
      </p:sp>
      <p:sp>
        <p:nvSpPr>
          <p:cNvPr id="7" name="Subtitle 6">
            <a:extLst>
              <a:ext uri="{FF2B5EF4-FFF2-40B4-BE49-F238E27FC236}">
                <a16:creationId xmlns:a16="http://schemas.microsoft.com/office/drawing/2014/main" id="{059E74BD-9629-40D4-B765-C3D5CAE5EA71}"/>
              </a:ext>
            </a:extLst>
          </p:cNvPr>
          <p:cNvSpPr>
            <a:spLocks noGrp="1"/>
          </p:cNvSpPr>
          <p:nvPr>
            <p:ph type="subTitle" idx="1"/>
          </p:nvPr>
        </p:nvSpPr>
        <p:spPr>
          <a:xfrm>
            <a:off x="720000" y="3118436"/>
            <a:ext cx="6432117" cy="621128"/>
          </a:xfrm>
        </p:spPr>
        <p:txBody>
          <a:bodyPr/>
          <a:lstStyle/>
          <a:p>
            <a:r>
              <a:rPr lang="en-US" dirty="0"/>
              <a:t>A look at scrutiny reviews </a:t>
            </a:r>
          </a:p>
          <a:p>
            <a:endParaRPr lang="en-US" dirty="0"/>
          </a:p>
          <a:p>
            <a:r>
              <a:rPr lang="en-US" dirty="0"/>
              <a:t>Maria Moriarty, Head of Resident Engagement and Corporate Experience</a:t>
            </a:r>
          </a:p>
          <a:p>
            <a:endParaRPr lang="en-US" dirty="0"/>
          </a:p>
          <a:p>
            <a:r>
              <a:rPr lang="en-US" dirty="0"/>
              <a:t>20 May 2021</a:t>
            </a:r>
            <a:endParaRPr lang="en-GB" dirty="0"/>
          </a:p>
        </p:txBody>
      </p:sp>
    </p:spTree>
    <p:extLst>
      <p:ext uri="{BB962C8B-B14F-4D97-AF65-F5344CB8AC3E}">
        <p14:creationId xmlns:p14="http://schemas.microsoft.com/office/powerpoint/2010/main" val="602908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F691B-400E-401C-B808-0EBE7AB96B36}"/>
              </a:ext>
            </a:extLst>
          </p:cNvPr>
          <p:cNvSpPr>
            <a:spLocks noGrp="1"/>
          </p:cNvSpPr>
          <p:nvPr>
            <p:ph type="title"/>
          </p:nvPr>
        </p:nvSpPr>
        <p:spPr>
          <a:xfrm>
            <a:off x="622028" y="650400"/>
            <a:ext cx="8256320" cy="728760"/>
          </a:xfrm>
        </p:spPr>
        <p:txBody>
          <a:bodyPr/>
          <a:lstStyle/>
          <a:p>
            <a:r>
              <a:rPr lang="en-GB" dirty="0"/>
              <a:t>The learning – what we will do</a:t>
            </a:r>
          </a:p>
        </p:txBody>
      </p:sp>
      <p:sp>
        <p:nvSpPr>
          <p:cNvPr id="3" name="Content Placeholder 2">
            <a:extLst>
              <a:ext uri="{FF2B5EF4-FFF2-40B4-BE49-F238E27FC236}">
                <a16:creationId xmlns:a16="http://schemas.microsoft.com/office/drawing/2014/main" id="{85CA51E2-4463-41ED-BF64-8DA1FA956466}"/>
              </a:ext>
            </a:extLst>
          </p:cNvPr>
          <p:cNvSpPr>
            <a:spLocks noGrp="1"/>
          </p:cNvSpPr>
          <p:nvPr>
            <p:ph idx="1"/>
          </p:nvPr>
        </p:nvSpPr>
        <p:spPr>
          <a:xfrm>
            <a:off x="622028" y="1990158"/>
            <a:ext cx="9120000" cy="3420000"/>
          </a:xfrm>
        </p:spPr>
        <p:txBody>
          <a:bodyPr vert="horz" lIns="0" tIns="0" rIns="0" bIns="0" rtlCol="0" anchor="t">
            <a:noAutofit/>
          </a:bodyPr>
          <a:lstStyle/>
          <a:p>
            <a:pPr>
              <a:buFont typeface="Arial"/>
              <a:buChar char="•"/>
            </a:pPr>
            <a:r>
              <a:rPr lang="en-GB" sz="2800" dirty="0">
                <a:cs typeface="Calibri"/>
              </a:rPr>
              <a:t>Training with TPAS </a:t>
            </a:r>
          </a:p>
          <a:p>
            <a:pPr>
              <a:buFont typeface="Arial"/>
              <a:buChar char="•"/>
            </a:pPr>
            <a:r>
              <a:rPr lang="en-GB" sz="2800" dirty="0">
                <a:cs typeface="Calibri"/>
              </a:rPr>
              <a:t>New structure for undertaking scrutiny reviews</a:t>
            </a:r>
          </a:p>
          <a:p>
            <a:pPr>
              <a:buFont typeface="Arial"/>
              <a:buChar char="•"/>
            </a:pPr>
            <a:r>
              <a:rPr lang="en-GB" sz="2800" dirty="0">
                <a:cs typeface="Calibri"/>
              </a:rPr>
              <a:t>Introduced clear role profiles, code of conduct and terms of reference</a:t>
            </a:r>
          </a:p>
          <a:p>
            <a:pPr>
              <a:buFont typeface="Arial"/>
              <a:buChar char="•"/>
            </a:pPr>
            <a:r>
              <a:rPr lang="en-GB" sz="2800" dirty="0">
                <a:cs typeface="Calibri"/>
              </a:rPr>
              <a:t>Feedback to the Local Panels, Customer Services Committee and other residents following each scrutiny review</a:t>
            </a:r>
          </a:p>
          <a:p>
            <a:pPr marL="857250" lvl="1" indent="-457200">
              <a:buFont typeface="+mj-lt"/>
              <a:buAutoNum type="arabicPeriod"/>
            </a:pPr>
            <a:endParaRPr lang="en-GB" dirty="0">
              <a:cs typeface="Calibri"/>
            </a:endParaRPr>
          </a:p>
          <a:p>
            <a:pPr marL="857250" lvl="1" indent="-457200">
              <a:buFont typeface="+mj-lt"/>
              <a:buAutoNum type="arabicPeriod"/>
            </a:pPr>
            <a:endParaRPr lang="en-GB" dirty="0">
              <a:cs typeface="Calibri"/>
            </a:endParaRPr>
          </a:p>
        </p:txBody>
      </p:sp>
    </p:spTree>
    <p:extLst>
      <p:ext uri="{BB962C8B-B14F-4D97-AF65-F5344CB8AC3E}">
        <p14:creationId xmlns:p14="http://schemas.microsoft.com/office/powerpoint/2010/main" val="1866473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D758D-74CD-4071-870B-363EE174A12F}"/>
              </a:ext>
            </a:extLst>
          </p:cNvPr>
          <p:cNvSpPr>
            <a:spLocks noGrp="1"/>
          </p:cNvSpPr>
          <p:nvPr>
            <p:ph type="title"/>
          </p:nvPr>
        </p:nvSpPr>
        <p:spPr>
          <a:xfrm>
            <a:off x="1480288" y="3086706"/>
            <a:ext cx="8256320" cy="728760"/>
          </a:xfrm>
        </p:spPr>
        <p:txBody>
          <a:bodyPr/>
          <a:lstStyle/>
          <a:p>
            <a:r>
              <a:rPr lang="en-GB" dirty="0">
                <a:ea typeface="+mj-lt"/>
                <a:cs typeface="+mj-lt"/>
              </a:rPr>
              <a:t>Questions &amp; discussion</a:t>
            </a:r>
            <a:endParaRPr lang="en-GB" dirty="0">
              <a:cs typeface="Calibri"/>
            </a:endParaRPr>
          </a:p>
        </p:txBody>
      </p:sp>
      <p:sp>
        <p:nvSpPr>
          <p:cNvPr id="3" name="Content Placeholder 2">
            <a:extLst>
              <a:ext uri="{FF2B5EF4-FFF2-40B4-BE49-F238E27FC236}">
                <a16:creationId xmlns:a16="http://schemas.microsoft.com/office/drawing/2014/main" id="{3D74898C-2DFB-4D7C-A22E-B0B1C593A23A}"/>
              </a:ext>
            </a:extLst>
          </p:cNvPr>
          <p:cNvSpPr>
            <a:spLocks noGrp="1"/>
          </p:cNvSpPr>
          <p:nvPr>
            <p:ph idx="1"/>
          </p:nvPr>
        </p:nvSpPr>
        <p:spPr>
          <a:xfrm>
            <a:off x="565888" y="1022989"/>
            <a:ext cx="9528371" cy="5540782"/>
          </a:xfrm>
        </p:spPr>
        <p:txBody>
          <a:bodyPr vert="horz" lIns="0" tIns="0" rIns="0" bIns="0" rtlCol="0" anchor="t">
            <a:noAutofit/>
          </a:bodyPr>
          <a:lstStyle/>
          <a:p>
            <a:pPr marL="914400" lvl="2" indent="0">
              <a:buNone/>
            </a:pPr>
            <a:endParaRPr lang="en-GB" dirty="0"/>
          </a:p>
        </p:txBody>
      </p:sp>
    </p:spTree>
    <p:extLst>
      <p:ext uri="{BB962C8B-B14F-4D97-AF65-F5344CB8AC3E}">
        <p14:creationId xmlns:p14="http://schemas.microsoft.com/office/powerpoint/2010/main" val="4254481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777B33D-04FD-44B3-96D2-C846944FBBB8}"/>
              </a:ext>
            </a:extLst>
          </p:cNvPr>
          <p:cNvSpPr>
            <a:spLocks noGrp="1"/>
          </p:cNvSpPr>
          <p:nvPr>
            <p:ph type="title"/>
          </p:nvPr>
        </p:nvSpPr>
        <p:spPr>
          <a:xfrm>
            <a:off x="719403" y="777115"/>
            <a:ext cx="8256320" cy="728760"/>
          </a:xfrm>
        </p:spPr>
        <p:txBody>
          <a:bodyPr/>
          <a:lstStyle/>
          <a:p>
            <a:r>
              <a:rPr lang="en-GB" dirty="0"/>
              <a:t>Lessons learnt lectures – the aim</a:t>
            </a:r>
          </a:p>
        </p:txBody>
      </p:sp>
      <p:sp>
        <p:nvSpPr>
          <p:cNvPr id="3" name="Content Placeholder 2">
            <a:extLst>
              <a:ext uri="{FF2B5EF4-FFF2-40B4-BE49-F238E27FC236}">
                <a16:creationId xmlns:a16="http://schemas.microsoft.com/office/drawing/2014/main" id="{43B43220-EEF7-47FC-B152-3D1A3FEC64EB}"/>
              </a:ext>
            </a:extLst>
          </p:cNvPr>
          <p:cNvSpPr>
            <a:spLocks noGrp="1"/>
          </p:cNvSpPr>
          <p:nvPr>
            <p:ph idx="1"/>
          </p:nvPr>
        </p:nvSpPr>
        <p:spPr>
          <a:xfrm>
            <a:off x="697632" y="1719000"/>
            <a:ext cx="9120000" cy="3420000"/>
          </a:xfrm>
        </p:spPr>
        <p:txBody>
          <a:bodyPr/>
          <a:lstStyle/>
          <a:p>
            <a:r>
              <a:rPr lang="en-GB" dirty="0"/>
              <a:t>Showcase learning opportunities as widely as possible so they can be applied to our day-to-day work.</a:t>
            </a:r>
          </a:p>
          <a:p>
            <a:r>
              <a:rPr lang="en-GB" dirty="0"/>
              <a:t>Transparent by default – open session &amp; post a video of the lecture, the slides and key learning points on our website.</a:t>
            </a:r>
          </a:p>
          <a:p>
            <a:r>
              <a:rPr lang="en-GB" dirty="0"/>
              <a:t>Volunteers for future sessions to </a:t>
            </a:r>
            <a:r>
              <a:rPr lang="en-GB" dirty="0">
                <a:hlinkClick r:id="rId2"/>
              </a:rPr>
              <a:t>James.Mahaffy@networkhomes.org.uk</a:t>
            </a:r>
            <a:endParaRPr lang="en-GB" dirty="0"/>
          </a:p>
          <a:p>
            <a:pPr lvl="1"/>
            <a:r>
              <a:rPr lang="en-GB" dirty="0"/>
              <a:t>Gabriel Codjoe  June </a:t>
            </a:r>
          </a:p>
          <a:p>
            <a:r>
              <a:rPr lang="en-GB" dirty="0"/>
              <a:t>No names of any individuals or organisations– otherwise everything is potentially in scope to maximise the learning potential.</a:t>
            </a:r>
          </a:p>
          <a:p>
            <a:endParaRPr lang="en-GB" dirty="0"/>
          </a:p>
        </p:txBody>
      </p:sp>
    </p:spTree>
    <p:extLst>
      <p:ext uri="{BB962C8B-B14F-4D97-AF65-F5344CB8AC3E}">
        <p14:creationId xmlns:p14="http://schemas.microsoft.com/office/powerpoint/2010/main" val="2376183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7235F-E51F-45EC-ABC3-278B060E1EAD}"/>
              </a:ext>
            </a:extLst>
          </p:cNvPr>
          <p:cNvSpPr>
            <a:spLocks noGrp="1"/>
          </p:cNvSpPr>
          <p:nvPr>
            <p:ph type="title"/>
          </p:nvPr>
        </p:nvSpPr>
        <p:spPr/>
        <p:txBody>
          <a:bodyPr/>
          <a:lstStyle/>
          <a:p>
            <a:r>
              <a:rPr lang="en-GB" dirty="0"/>
              <a:t>Structure</a:t>
            </a:r>
          </a:p>
        </p:txBody>
      </p:sp>
      <p:sp>
        <p:nvSpPr>
          <p:cNvPr id="3" name="Content Placeholder 2">
            <a:extLst>
              <a:ext uri="{FF2B5EF4-FFF2-40B4-BE49-F238E27FC236}">
                <a16:creationId xmlns:a16="http://schemas.microsoft.com/office/drawing/2014/main" id="{C4C84A65-6044-4D35-B87E-045E801979D2}"/>
              </a:ext>
            </a:extLst>
          </p:cNvPr>
          <p:cNvSpPr>
            <a:spLocks noGrp="1"/>
          </p:cNvSpPr>
          <p:nvPr>
            <p:ph idx="1"/>
          </p:nvPr>
        </p:nvSpPr>
        <p:spPr/>
        <p:txBody>
          <a:bodyPr vert="horz" lIns="0" tIns="0" rIns="0" bIns="0" rtlCol="0" anchor="t">
            <a:noAutofit/>
          </a:bodyPr>
          <a:lstStyle/>
          <a:p>
            <a:r>
              <a:rPr lang="en-GB" sz="2800" dirty="0"/>
              <a:t>The story</a:t>
            </a:r>
            <a:endParaRPr lang="en-GB" sz="2800" dirty="0">
              <a:cs typeface="Calibri"/>
            </a:endParaRPr>
          </a:p>
          <a:p>
            <a:r>
              <a:rPr lang="en-GB" sz="2800" dirty="0"/>
              <a:t>The lessons</a:t>
            </a:r>
            <a:endParaRPr lang="en-GB" sz="2800" dirty="0">
              <a:cs typeface="Calibri"/>
            </a:endParaRPr>
          </a:p>
          <a:p>
            <a:r>
              <a:rPr lang="en-GB" sz="2800" dirty="0"/>
              <a:t>The learning</a:t>
            </a:r>
            <a:endParaRPr lang="en-GB" sz="2800" dirty="0">
              <a:cs typeface="Calibri"/>
            </a:endParaRPr>
          </a:p>
          <a:p>
            <a:r>
              <a:rPr lang="en-GB" sz="2800" dirty="0"/>
              <a:t>Questions/discussion</a:t>
            </a:r>
            <a:endParaRPr lang="en-GB" sz="2800" dirty="0">
              <a:cs typeface="Calibri"/>
            </a:endParaRPr>
          </a:p>
        </p:txBody>
      </p:sp>
    </p:spTree>
    <p:extLst>
      <p:ext uri="{BB962C8B-B14F-4D97-AF65-F5344CB8AC3E}">
        <p14:creationId xmlns:p14="http://schemas.microsoft.com/office/powerpoint/2010/main" val="4254366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07275-B8B5-4F26-B2E3-06BCB46FBF55}"/>
              </a:ext>
            </a:extLst>
          </p:cNvPr>
          <p:cNvSpPr>
            <a:spLocks noGrp="1"/>
          </p:cNvSpPr>
          <p:nvPr>
            <p:ph type="title"/>
          </p:nvPr>
        </p:nvSpPr>
        <p:spPr>
          <a:xfrm>
            <a:off x="719403" y="683058"/>
            <a:ext cx="8256320" cy="728760"/>
          </a:xfrm>
        </p:spPr>
        <p:txBody>
          <a:bodyPr/>
          <a:lstStyle/>
          <a:p>
            <a:r>
              <a:rPr lang="en-GB"/>
              <a:t>The story</a:t>
            </a:r>
          </a:p>
        </p:txBody>
      </p:sp>
      <p:sp>
        <p:nvSpPr>
          <p:cNvPr id="3" name="Content Placeholder 2">
            <a:extLst>
              <a:ext uri="{FF2B5EF4-FFF2-40B4-BE49-F238E27FC236}">
                <a16:creationId xmlns:a16="http://schemas.microsoft.com/office/drawing/2014/main" id="{8B980458-ED57-499E-8735-88BD6CD8EF36}"/>
              </a:ext>
            </a:extLst>
          </p:cNvPr>
          <p:cNvSpPr>
            <a:spLocks noGrp="1"/>
          </p:cNvSpPr>
          <p:nvPr>
            <p:ph idx="1"/>
          </p:nvPr>
        </p:nvSpPr>
        <p:spPr>
          <a:xfrm>
            <a:off x="719403" y="1912915"/>
            <a:ext cx="9120000" cy="3420000"/>
          </a:xfrm>
        </p:spPr>
        <p:txBody>
          <a:bodyPr vert="horz" lIns="0" tIns="0" rIns="0" bIns="0" rtlCol="0" anchor="t">
            <a:noAutofit/>
          </a:bodyPr>
          <a:lstStyle/>
          <a:p>
            <a:r>
              <a:rPr lang="en-GB" sz="2800" dirty="0">
                <a:cs typeface="Calibri"/>
              </a:rPr>
              <a:t>What is a scrutiny review and why do we do it?</a:t>
            </a:r>
          </a:p>
          <a:p>
            <a:r>
              <a:rPr lang="en-GB" sz="2800" dirty="0">
                <a:cs typeface="Calibri"/>
              </a:rPr>
              <a:t>Single Panel formed in 2016</a:t>
            </a:r>
          </a:p>
          <a:p>
            <a:r>
              <a:rPr lang="en-GB" sz="2800" dirty="0">
                <a:cs typeface="Calibri"/>
              </a:rPr>
              <a:t>First review – complaints escalating from stage 1 to 2</a:t>
            </a:r>
          </a:p>
          <a:p>
            <a:r>
              <a:rPr lang="en-GB" sz="2800" dirty="0">
                <a:cs typeface="Calibri"/>
              </a:rPr>
              <a:t>Objectives for the review were not set</a:t>
            </a:r>
          </a:p>
          <a:p>
            <a:r>
              <a:rPr lang="en-GB" sz="2800" dirty="0">
                <a:cs typeface="Calibri"/>
              </a:rPr>
              <a:t>Review lasted 14 months</a:t>
            </a:r>
          </a:p>
          <a:p>
            <a:r>
              <a:rPr lang="en-GB" sz="2800">
                <a:cs typeface="Calibri"/>
              </a:rPr>
              <a:t>Estimated cost of review £11,770</a:t>
            </a:r>
            <a:endParaRPr lang="en-GB" sz="2800" dirty="0">
              <a:cs typeface="Calibri"/>
            </a:endParaRPr>
          </a:p>
          <a:p>
            <a:endParaRPr lang="en-GB" dirty="0">
              <a:cs typeface="Calibri"/>
            </a:endParaRPr>
          </a:p>
        </p:txBody>
      </p:sp>
    </p:spTree>
    <p:extLst>
      <p:ext uri="{BB962C8B-B14F-4D97-AF65-F5344CB8AC3E}">
        <p14:creationId xmlns:p14="http://schemas.microsoft.com/office/powerpoint/2010/main" val="4129426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CFF9C-A574-4DA9-815A-3008F8344AEE}"/>
              </a:ext>
            </a:extLst>
          </p:cNvPr>
          <p:cNvSpPr>
            <a:spLocks noGrp="1"/>
          </p:cNvSpPr>
          <p:nvPr>
            <p:ph type="title"/>
          </p:nvPr>
        </p:nvSpPr>
        <p:spPr/>
        <p:txBody>
          <a:bodyPr/>
          <a:lstStyle/>
          <a:p>
            <a:r>
              <a:rPr lang="en-GB" dirty="0"/>
              <a:t>The lessons</a:t>
            </a:r>
          </a:p>
        </p:txBody>
      </p:sp>
      <p:sp>
        <p:nvSpPr>
          <p:cNvPr id="3" name="Content Placeholder 2">
            <a:extLst>
              <a:ext uri="{FF2B5EF4-FFF2-40B4-BE49-F238E27FC236}">
                <a16:creationId xmlns:a16="http://schemas.microsoft.com/office/drawing/2014/main" id="{EEBDB417-B37D-454D-9CA7-54352A98F5D4}"/>
              </a:ext>
            </a:extLst>
          </p:cNvPr>
          <p:cNvSpPr>
            <a:spLocks noGrp="1"/>
          </p:cNvSpPr>
          <p:nvPr>
            <p:ph idx="1"/>
          </p:nvPr>
        </p:nvSpPr>
        <p:spPr>
          <a:xfrm>
            <a:off x="719403" y="1988760"/>
            <a:ext cx="9120000" cy="3591240"/>
          </a:xfrm>
        </p:spPr>
        <p:txBody>
          <a:bodyPr vert="horz" lIns="0" tIns="0" rIns="0" bIns="0" rtlCol="0" anchor="t">
            <a:noAutofit/>
          </a:bodyPr>
          <a:lstStyle/>
          <a:p>
            <a:r>
              <a:rPr lang="en-GB" sz="2800"/>
              <a:t>Communication</a:t>
            </a:r>
            <a:endParaRPr lang="en-GB" sz="2800">
              <a:cs typeface="Calibri"/>
            </a:endParaRPr>
          </a:p>
          <a:p>
            <a:r>
              <a:rPr lang="en-GB" sz="2800"/>
              <a:t>Set a clear structure for the scrutiny review</a:t>
            </a:r>
            <a:endParaRPr lang="en-GB" sz="2800">
              <a:cs typeface="Calibri"/>
            </a:endParaRPr>
          </a:p>
          <a:p>
            <a:r>
              <a:rPr lang="en-GB" sz="2800" dirty="0"/>
              <a:t>Be honest about what residents can influence and explain why there are things they might not be able to </a:t>
            </a:r>
            <a:r>
              <a:rPr lang="en-GB" sz="2800"/>
              <a:t>change</a:t>
            </a:r>
            <a:endParaRPr lang="en-GB" sz="2800">
              <a:cs typeface="Calibri"/>
            </a:endParaRPr>
          </a:p>
          <a:p>
            <a:r>
              <a:rPr lang="en-GB" sz="2800" dirty="0"/>
              <a:t>Establish a partnership between residents and staff with a common goal</a:t>
            </a:r>
            <a:endParaRPr lang="en-GB" sz="2800" dirty="0">
              <a:cs typeface="Calibri"/>
            </a:endParaRPr>
          </a:p>
        </p:txBody>
      </p:sp>
    </p:spTree>
    <p:extLst>
      <p:ext uri="{BB962C8B-B14F-4D97-AF65-F5344CB8AC3E}">
        <p14:creationId xmlns:p14="http://schemas.microsoft.com/office/powerpoint/2010/main" val="3229361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54775-33B0-4386-9BB3-7CDEABF6A9C9}"/>
              </a:ext>
            </a:extLst>
          </p:cNvPr>
          <p:cNvSpPr>
            <a:spLocks noGrp="1"/>
          </p:cNvSpPr>
          <p:nvPr>
            <p:ph type="title"/>
          </p:nvPr>
        </p:nvSpPr>
        <p:spPr/>
        <p:txBody>
          <a:bodyPr/>
          <a:lstStyle/>
          <a:p>
            <a:r>
              <a:rPr lang="en-GB" dirty="0"/>
              <a:t>Communication</a:t>
            </a:r>
          </a:p>
        </p:txBody>
      </p:sp>
      <p:sp>
        <p:nvSpPr>
          <p:cNvPr id="3" name="Content Placeholder 2">
            <a:extLst>
              <a:ext uri="{FF2B5EF4-FFF2-40B4-BE49-F238E27FC236}">
                <a16:creationId xmlns:a16="http://schemas.microsoft.com/office/drawing/2014/main" id="{C51E2D3A-00AE-43CF-A8A2-31BA5E3D7590}"/>
              </a:ext>
            </a:extLst>
          </p:cNvPr>
          <p:cNvSpPr>
            <a:spLocks noGrp="1"/>
          </p:cNvSpPr>
          <p:nvPr>
            <p:ph idx="1"/>
          </p:nvPr>
        </p:nvSpPr>
        <p:spPr/>
        <p:txBody>
          <a:bodyPr vert="horz" lIns="0" tIns="0" rIns="0" bIns="0" rtlCol="0" anchor="t">
            <a:noAutofit/>
          </a:bodyPr>
          <a:lstStyle/>
          <a:p>
            <a:r>
              <a:rPr lang="en-GB" sz="2800" dirty="0">
                <a:cs typeface="Calibri"/>
              </a:rPr>
              <a:t>Be clear about the role</a:t>
            </a:r>
          </a:p>
          <a:p>
            <a:r>
              <a:rPr lang="en-GB" sz="2800" dirty="0">
                <a:cs typeface="Calibri"/>
              </a:rPr>
              <a:t>Personal issues</a:t>
            </a:r>
          </a:p>
          <a:p>
            <a:r>
              <a:rPr lang="en-GB" sz="2800" dirty="0">
                <a:cs typeface="Calibri"/>
              </a:rPr>
              <a:t>Running commentary during the review</a:t>
            </a:r>
          </a:p>
          <a:p>
            <a:r>
              <a:rPr lang="en-GB" sz="2800" dirty="0">
                <a:cs typeface="Calibri"/>
              </a:rPr>
              <a:t>Ensure better records of the review are maintained</a:t>
            </a:r>
          </a:p>
        </p:txBody>
      </p:sp>
    </p:spTree>
    <p:extLst>
      <p:ext uri="{BB962C8B-B14F-4D97-AF65-F5344CB8AC3E}">
        <p14:creationId xmlns:p14="http://schemas.microsoft.com/office/powerpoint/2010/main" val="2234787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0F2F5-A7F3-4F36-B085-2E30E2AF557D}"/>
              </a:ext>
            </a:extLst>
          </p:cNvPr>
          <p:cNvSpPr>
            <a:spLocks noGrp="1"/>
          </p:cNvSpPr>
          <p:nvPr>
            <p:ph type="title"/>
          </p:nvPr>
        </p:nvSpPr>
        <p:spPr/>
        <p:txBody>
          <a:bodyPr/>
          <a:lstStyle/>
          <a:p>
            <a:r>
              <a:rPr lang="en-GB" dirty="0"/>
              <a:t>Set clear structure for the scrutiny review</a:t>
            </a:r>
          </a:p>
        </p:txBody>
      </p:sp>
      <p:sp>
        <p:nvSpPr>
          <p:cNvPr id="3" name="Content Placeholder 2">
            <a:extLst>
              <a:ext uri="{FF2B5EF4-FFF2-40B4-BE49-F238E27FC236}">
                <a16:creationId xmlns:a16="http://schemas.microsoft.com/office/drawing/2014/main" id="{EF440B77-3F28-456B-B1B5-90180401EA32}"/>
              </a:ext>
            </a:extLst>
          </p:cNvPr>
          <p:cNvSpPr>
            <a:spLocks noGrp="1"/>
          </p:cNvSpPr>
          <p:nvPr>
            <p:ph idx="1"/>
          </p:nvPr>
        </p:nvSpPr>
        <p:spPr>
          <a:xfrm>
            <a:off x="532497" y="2375660"/>
            <a:ext cx="9120000" cy="3420000"/>
          </a:xfrm>
        </p:spPr>
        <p:txBody>
          <a:bodyPr vert="horz" lIns="0" tIns="0" rIns="0" bIns="0" rtlCol="0" anchor="t">
            <a:noAutofit/>
          </a:bodyPr>
          <a:lstStyle/>
          <a:p>
            <a:r>
              <a:rPr lang="en-GB" sz="2800" dirty="0"/>
              <a:t>Process</a:t>
            </a:r>
            <a:endParaRPr lang="en-GB" sz="2800" dirty="0">
              <a:cs typeface="Calibri"/>
            </a:endParaRPr>
          </a:p>
          <a:p>
            <a:r>
              <a:rPr lang="en-GB" sz="2800" dirty="0">
                <a:cs typeface="Calibri"/>
              </a:rPr>
              <a:t>Scope</a:t>
            </a:r>
          </a:p>
          <a:p>
            <a:r>
              <a:rPr lang="en-GB" sz="2800" dirty="0">
                <a:cs typeface="Calibri"/>
              </a:rPr>
              <a:t>Timescales</a:t>
            </a:r>
          </a:p>
          <a:p>
            <a:r>
              <a:rPr lang="en-GB" sz="2800" dirty="0">
                <a:cs typeface="Calibri"/>
              </a:rPr>
              <a:t>Admin &amp; support required</a:t>
            </a:r>
          </a:p>
        </p:txBody>
      </p:sp>
    </p:spTree>
    <p:extLst>
      <p:ext uri="{BB962C8B-B14F-4D97-AF65-F5344CB8AC3E}">
        <p14:creationId xmlns:p14="http://schemas.microsoft.com/office/powerpoint/2010/main" val="1488183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DC834-8929-403C-B4F0-E7D1522B06DA}"/>
              </a:ext>
            </a:extLst>
          </p:cNvPr>
          <p:cNvSpPr>
            <a:spLocks noGrp="1"/>
          </p:cNvSpPr>
          <p:nvPr>
            <p:ph type="title"/>
          </p:nvPr>
        </p:nvSpPr>
        <p:spPr/>
        <p:txBody>
          <a:bodyPr/>
          <a:lstStyle/>
          <a:p>
            <a:r>
              <a:rPr lang="en-GB" dirty="0"/>
              <a:t>Be honest</a:t>
            </a:r>
          </a:p>
        </p:txBody>
      </p:sp>
      <p:sp>
        <p:nvSpPr>
          <p:cNvPr id="3" name="Content Placeholder 2">
            <a:extLst>
              <a:ext uri="{FF2B5EF4-FFF2-40B4-BE49-F238E27FC236}">
                <a16:creationId xmlns:a16="http://schemas.microsoft.com/office/drawing/2014/main" id="{0F10864C-E876-49E8-BC90-CAD8A378855A}"/>
              </a:ext>
            </a:extLst>
          </p:cNvPr>
          <p:cNvSpPr>
            <a:spLocks noGrp="1"/>
          </p:cNvSpPr>
          <p:nvPr>
            <p:ph idx="1"/>
          </p:nvPr>
        </p:nvSpPr>
        <p:spPr/>
        <p:txBody>
          <a:bodyPr vert="horz" lIns="0" tIns="0" rIns="0" bIns="0" rtlCol="0" anchor="t">
            <a:noAutofit/>
          </a:bodyPr>
          <a:lstStyle/>
          <a:p>
            <a:r>
              <a:rPr lang="en-GB" sz="2800" dirty="0"/>
              <a:t>Be clear about what they can influence</a:t>
            </a:r>
            <a:endParaRPr lang="en-GB" sz="2800" dirty="0">
              <a:cs typeface="Calibri"/>
            </a:endParaRPr>
          </a:p>
          <a:p>
            <a:r>
              <a:rPr lang="en-GB" sz="2800" dirty="0">
                <a:cs typeface="Calibri"/>
              </a:rPr>
              <a:t>If there are things we are unable to change, make this clear</a:t>
            </a:r>
          </a:p>
        </p:txBody>
      </p:sp>
    </p:spTree>
    <p:extLst>
      <p:ext uri="{BB962C8B-B14F-4D97-AF65-F5344CB8AC3E}">
        <p14:creationId xmlns:p14="http://schemas.microsoft.com/office/powerpoint/2010/main" val="74496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5C8CC-0CAB-4380-9529-63EAF667B599}"/>
              </a:ext>
            </a:extLst>
          </p:cNvPr>
          <p:cNvSpPr>
            <a:spLocks noGrp="1"/>
          </p:cNvSpPr>
          <p:nvPr>
            <p:ph type="title"/>
          </p:nvPr>
        </p:nvSpPr>
        <p:spPr/>
        <p:txBody>
          <a:bodyPr/>
          <a:lstStyle/>
          <a:p>
            <a:r>
              <a:rPr lang="en-GB" dirty="0"/>
              <a:t>Partnership working</a:t>
            </a:r>
          </a:p>
        </p:txBody>
      </p:sp>
      <p:sp>
        <p:nvSpPr>
          <p:cNvPr id="3" name="Content Placeholder 2">
            <a:extLst>
              <a:ext uri="{FF2B5EF4-FFF2-40B4-BE49-F238E27FC236}">
                <a16:creationId xmlns:a16="http://schemas.microsoft.com/office/drawing/2014/main" id="{2C8F7FED-6796-421A-942A-B485EC84002B}"/>
              </a:ext>
            </a:extLst>
          </p:cNvPr>
          <p:cNvSpPr>
            <a:spLocks noGrp="1"/>
          </p:cNvSpPr>
          <p:nvPr>
            <p:ph idx="1"/>
          </p:nvPr>
        </p:nvSpPr>
        <p:spPr>
          <a:xfrm>
            <a:off x="720000" y="1988760"/>
            <a:ext cx="9120000" cy="3420000"/>
          </a:xfrm>
        </p:spPr>
        <p:txBody>
          <a:bodyPr vert="horz" lIns="0" tIns="0" rIns="0" bIns="0" rtlCol="0" anchor="t">
            <a:noAutofit/>
          </a:bodyPr>
          <a:lstStyle/>
          <a:p>
            <a:r>
              <a:rPr lang="en-GB" sz="2800" dirty="0"/>
              <a:t>Common goal</a:t>
            </a:r>
            <a:endParaRPr lang="en-GB" sz="2800" dirty="0">
              <a:cs typeface="Calibri"/>
            </a:endParaRPr>
          </a:p>
          <a:p>
            <a:r>
              <a:rPr lang="en-GB" sz="2800" dirty="0">
                <a:cs typeface="Calibri"/>
              </a:rPr>
              <a:t>Collaborative</a:t>
            </a:r>
          </a:p>
          <a:p>
            <a:r>
              <a:rPr lang="en-GB" sz="2800" dirty="0">
                <a:cs typeface="Calibri"/>
              </a:rPr>
              <a:t>Project team to Strengthen residents' trust in us</a:t>
            </a:r>
          </a:p>
          <a:p>
            <a:r>
              <a:rPr lang="en-GB" sz="2800" dirty="0">
                <a:cs typeface="Calibri"/>
              </a:rPr>
              <a:t>All colleagues need to be open to feedback</a:t>
            </a:r>
          </a:p>
          <a:p>
            <a:endParaRPr lang="en-GB" dirty="0">
              <a:cs typeface="Calibri"/>
            </a:endParaRPr>
          </a:p>
          <a:p>
            <a:endParaRPr lang="en-GB" dirty="0">
              <a:cs typeface="Calibri"/>
            </a:endParaRPr>
          </a:p>
        </p:txBody>
      </p:sp>
    </p:spTree>
    <p:extLst>
      <p:ext uri="{BB962C8B-B14F-4D97-AF65-F5344CB8AC3E}">
        <p14:creationId xmlns:p14="http://schemas.microsoft.com/office/powerpoint/2010/main" val="3744185782"/>
      </p:ext>
    </p:extLst>
  </p:cSld>
  <p:clrMapOvr>
    <a:masterClrMapping/>
  </p:clrMapOvr>
</p:sld>
</file>

<file path=ppt/theme/theme1.xml><?xml version="1.0" encoding="utf-8"?>
<a:theme xmlns:a="http://schemas.openxmlformats.org/drawingml/2006/main" name="1_Office Theme">
  <a:themeElements>
    <a:clrScheme name="Network Homes">
      <a:dk1>
        <a:srgbClr val="3C1053"/>
      </a:dk1>
      <a:lt1>
        <a:sysClr val="window" lastClr="FFFFFF"/>
      </a:lt1>
      <a:dk2>
        <a:srgbClr val="005587"/>
      </a:dk2>
      <a:lt2>
        <a:srgbClr val="FFFFFF"/>
      </a:lt2>
      <a:accent1>
        <a:srgbClr val="5F259F"/>
      </a:accent1>
      <a:accent2>
        <a:srgbClr val="00B2A9"/>
      </a:accent2>
      <a:accent3>
        <a:srgbClr val="DA291C"/>
      </a:accent3>
      <a:accent4>
        <a:srgbClr val="0072CE"/>
      </a:accent4>
      <a:accent5>
        <a:srgbClr val="006D68"/>
      </a:accent5>
      <a:accent6>
        <a:srgbClr val="005587"/>
      </a:accent6>
      <a:hlink>
        <a:srgbClr val="0072CE"/>
      </a:hlink>
      <a:folHlink>
        <a:srgbClr val="5F259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8" id="{D17E796F-F593-4683-AD08-7DB72CB057F9}" vid="{33F45D32-7ACD-4E9F-8526-B8BB9ECE83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983C6EA8E84514992D517537F5C4AF0" ma:contentTypeVersion="16" ma:contentTypeDescription="Create a new document." ma:contentTypeScope="" ma:versionID="ea8192ac640ff028f2bfdd5df861341b">
  <xsd:schema xmlns:xsd="http://www.w3.org/2001/XMLSchema" xmlns:xs="http://www.w3.org/2001/XMLSchema" xmlns:p="http://schemas.microsoft.com/office/2006/metadata/properties" xmlns:ns2="2e077d43-7c3c-4e51-91cd-36695594283c" xmlns:ns4="8f4d6b98-d4d9-4133-8f1b-61f9439e4102" xmlns:ns5="8936670f-ced3-42e5-89c3-1b9e94f165f4" targetNamespace="http://schemas.microsoft.com/office/2006/metadata/properties" ma:root="true" ma:fieldsID="057d58d33642fdba029f569dbba24d54" ns2:_="" ns4:_="" ns5:_="">
    <xsd:import namespace="2e077d43-7c3c-4e51-91cd-36695594283c"/>
    <xsd:import namespace="8f4d6b98-d4d9-4133-8f1b-61f9439e4102"/>
    <xsd:import namespace="8936670f-ced3-42e5-89c3-1b9e94f165f4"/>
    <xsd:element name="properties">
      <xsd:complexType>
        <xsd:sequence>
          <xsd:element name="documentManagement">
            <xsd:complexType>
              <xsd:all>
                <xsd:element ref="ns2:SharedWithUsers" minOccurs="0"/>
                <xsd:element ref="ns2:SharedWithDetails" minOccurs="0"/>
                <xsd:element ref="ns4:MediaServiceAutoTags" minOccurs="0"/>
                <xsd:element ref="ns4:MediaServiceOCR" minOccurs="0"/>
                <xsd:element ref="ns5:MediaServiceMetadata" minOccurs="0"/>
                <xsd:element ref="ns5:MediaServiceFastMetadata" minOccurs="0"/>
                <xsd:element ref="ns5:MediaServiceGenerationTime" minOccurs="0"/>
                <xsd:element ref="ns5:MediaServiceEventHashCode" minOccurs="0"/>
                <xsd:element ref="ns5:MediaServiceDateTaken" minOccurs="0"/>
                <xsd:element ref="ns5:MediaServiceLocation" minOccurs="0"/>
                <xsd:element ref="ns5:MediaServiceAutoKeyPoints" minOccurs="0"/>
                <xsd:element ref="ns5:MediaServiceKeyPoints" minOccurs="0"/>
                <xsd:element ref="ns5:Boardmeetingdate" minOccurs="0"/>
                <xsd:element ref="ns5:Filmversion" minOccurs="0"/>
                <xsd:element ref="ns5: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077d43-7c3c-4e51-91cd-36695594283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4d6b98-d4d9-4133-8f1b-61f9439e4102" elementFormDefault="qualified">
    <xsd:import namespace="http://schemas.microsoft.com/office/2006/documentManagement/types"/>
    <xsd:import namespace="http://schemas.microsoft.com/office/infopath/2007/PartnerControls"/>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936670f-ced3-42e5-89c3-1b9e94f165f4"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Boardmeetingdate" ma:index="21" nillable="true" ma:displayName="Board meeting date" ma:format="Dropdown" ma:internalName="Boardmeetingdate">
      <xsd:simpleType>
        <xsd:restriction base="dms:Choice">
          <xsd:enumeration value="March 2020"/>
          <xsd:enumeration value="July 2020"/>
          <xsd:enumeration value="November 2020"/>
        </xsd:restriction>
      </xsd:simpleType>
    </xsd:element>
    <xsd:element name="Filmversion" ma:index="22" nillable="true" ma:displayName="Film version" ma:format="Dropdown" ma:internalName="Filmversion">
      <xsd:simpleType>
        <xsd:restriction base="dms:Choice">
          <xsd:enumeration value="Draft"/>
          <xsd:enumeration value="Final"/>
        </xsd:restriction>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oardmeetingdate xmlns="8936670f-ced3-42e5-89c3-1b9e94f165f4" xsi:nil="true"/>
    <Filmversion xmlns="8936670f-ced3-42e5-89c3-1b9e94f165f4" xsi:nil="true"/>
  </documentManagement>
</p:properties>
</file>

<file path=customXml/itemProps1.xml><?xml version="1.0" encoding="utf-8"?>
<ds:datastoreItem xmlns:ds="http://schemas.openxmlformats.org/officeDocument/2006/customXml" ds:itemID="{D69508D6-EA9A-4D42-BBCD-FFF9551C5DF0}">
  <ds:schemaRefs>
    <ds:schemaRef ds:uri="http://schemas.microsoft.com/sharepoint/v3/contenttype/forms"/>
  </ds:schemaRefs>
</ds:datastoreItem>
</file>

<file path=customXml/itemProps2.xml><?xml version="1.0" encoding="utf-8"?>
<ds:datastoreItem xmlns:ds="http://schemas.openxmlformats.org/officeDocument/2006/customXml" ds:itemID="{CA7C57D2-D25C-4F73-9A10-A4903B1A190F}"/>
</file>

<file path=customXml/itemProps3.xml><?xml version="1.0" encoding="utf-8"?>
<ds:datastoreItem xmlns:ds="http://schemas.openxmlformats.org/officeDocument/2006/customXml" ds:itemID="{9A14DD65-1C23-4522-811A-C84D3EB07A59}">
  <ds:schemaRefs>
    <ds:schemaRef ds:uri="http://schemas.microsoft.com/office/2006/metadata/properties"/>
    <ds:schemaRef ds:uri="http://purl.org/dc/terms/"/>
    <ds:schemaRef ds:uri="http://schemas.microsoft.com/office/infopath/2007/PartnerControls"/>
    <ds:schemaRef ds:uri="http://schemas.microsoft.com/office/2006/documentManagement/types"/>
    <ds:schemaRef ds:uri="2e077d43-7c3c-4e51-91cd-36695594283c"/>
    <ds:schemaRef ds:uri="http://purl.org/dc/elements/1.1/"/>
    <ds:schemaRef ds:uri="http://purl.org/dc/dcmitype/"/>
    <ds:schemaRef ds:uri="http://www.w3.org/XML/1998/namespace"/>
    <ds:schemaRef ds:uri="http://schemas.openxmlformats.org/package/2006/metadata/core-properties"/>
    <ds:schemaRef ds:uri="8936670f-ced3-42e5-89c3-1b9e94f165f4"/>
    <ds:schemaRef ds:uri="8f4d6b98-d4d9-4133-8f1b-61f9439e4102"/>
  </ds:schemaRefs>
</ds:datastoreItem>
</file>

<file path=docProps/app.xml><?xml version="1.0" encoding="utf-8"?>
<Properties xmlns="http://schemas.openxmlformats.org/officeDocument/2006/extended-properties" xmlns:vt="http://schemas.openxmlformats.org/officeDocument/2006/docPropsVTypes">
  <TotalTime>3136</TotalTime>
  <Words>1706</Words>
  <Application>Microsoft Office PowerPoint</Application>
  <PresentationFormat>Widescreen</PresentationFormat>
  <Paragraphs>120</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1_Office Theme</vt:lpstr>
      <vt:lpstr>Lessons learnt lecture #2 </vt:lpstr>
      <vt:lpstr>Lessons learnt lectures – the aim</vt:lpstr>
      <vt:lpstr>Structure</vt:lpstr>
      <vt:lpstr>The story</vt:lpstr>
      <vt:lpstr>The lessons</vt:lpstr>
      <vt:lpstr>Communication</vt:lpstr>
      <vt:lpstr>Set clear structure for the scrutiny review</vt:lpstr>
      <vt:lpstr>Be honest</vt:lpstr>
      <vt:lpstr>Partnership working</vt:lpstr>
      <vt:lpstr>The learning – what we will do</vt:lpstr>
      <vt:lpstr>Questions &amp;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Examining our Present</dc:title>
  <dc:creator>Olivia Stott-Briggs</dc:creator>
  <cp:lastModifiedBy>Maria Moriarty</cp:lastModifiedBy>
  <cp:revision>374</cp:revision>
  <dcterms:created xsi:type="dcterms:W3CDTF">2021-02-03T18:04:05Z</dcterms:created>
  <dcterms:modified xsi:type="dcterms:W3CDTF">2021-05-20T14:53:50Z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0x0101000983C6EA8E84514992D517537F5C4AF0</vt:lpwstr>
  </property>
</Properties>
</file>